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9"/>
  </p:notesMasterIdLst>
  <p:sldIdLst>
    <p:sldId id="259" r:id="rId2"/>
    <p:sldId id="273" r:id="rId3"/>
    <p:sldId id="300" r:id="rId4"/>
    <p:sldId id="301" r:id="rId5"/>
    <p:sldId id="302" r:id="rId6"/>
    <p:sldId id="298" r:id="rId7"/>
    <p:sldId id="304" r:id="rId8"/>
    <p:sldId id="288" r:id="rId9"/>
    <p:sldId id="305" r:id="rId10"/>
    <p:sldId id="306" r:id="rId11"/>
    <p:sldId id="282" r:id="rId12"/>
    <p:sldId id="283" r:id="rId13"/>
    <p:sldId id="284" r:id="rId14"/>
    <p:sldId id="271" r:id="rId15"/>
    <p:sldId id="272" r:id="rId16"/>
    <p:sldId id="285" r:id="rId17"/>
    <p:sldId id="29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>
        <p:scale>
          <a:sx n="70" d="100"/>
          <a:sy n="70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kliknutí myší na oranžové pole se ukáže,</a:t>
            </a:r>
            <a:r>
              <a:rPr lang="cs-CZ" baseline="0" dirty="0" smtClean="0"/>
              <a:t> zda je tvrzení pravdivé nebo nepravdivé.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Ne – patří do povodí Labe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Ne – teče do Polska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Ano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Ano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Ne – na řece Ohři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6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3.3.2013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6/62/Granite_softgre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//upload.wikimedia.org/wikipedia/commons/a/a5/Church_of_St_John_of_Nepomuk_at_Zelena_aora_CZ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c/ca/Zelen%C3%A1_hora_-_poutn%C3%AD_kostel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5/5b/Zelen%C3%A1_hora_-_ambit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8/88/N%C3%A1m%C4%9Bst%C3%AD_(Nov%C3%A9_M%C4%9Bsto_na_Morav%C4%9B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9/96/Hrad_Pern%C5%A1tejn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2/2a/Ceskomoravska_vrchovina_CZ_I2C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//upload.wikimedia.org/wikipedia/commons/f/f8/Kaur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6/60/Flower_March_2008-13_edit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7/7a/Rogge_aar_Secale_cerea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979712" y="260648"/>
            <a:ext cx="55446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bg1"/>
                </a:solidFill>
                <a:latin typeface="Gabriola" pitchFamily="82" charset="0"/>
              </a:rPr>
              <a:t>Průmysl </a:t>
            </a:r>
            <a:endParaRPr lang="cs-CZ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100" name="Picture 4" descr="File:Granite softgr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2947"/>
            <a:ext cx="2088232" cy="2088232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41277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</a:rPr>
              <a:t>Těžba žuly ( u obce Mrákotín) </a:t>
            </a:r>
          </a:p>
          <a:p>
            <a:r>
              <a:rPr lang="cs-CZ" sz="3600" dirty="0" smtClean="0">
                <a:solidFill>
                  <a:schemeClr val="tx2"/>
                </a:solidFill>
              </a:rPr>
              <a:t>Pěstování brambor =) potravinářský průmysl</a:t>
            </a:r>
          </a:p>
          <a:p>
            <a:r>
              <a:rPr lang="cs-CZ" sz="3600" dirty="0" smtClean="0">
                <a:solidFill>
                  <a:schemeClr val="tx2"/>
                </a:solidFill>
              </a:rPr>
              <a:t>Dukovany – jaderná elektrárna</a:t>
            </a:r>
            <a:endParaRPr lang="cs-CZ" sz="3600" dirty="0">
              <a:solidFill>
                <a:schemeClr val="tx2"/>
              </a:solidFill>
            </a:endParaRPr>
          </a:p>
        </p:txBody>
      </p:sp>
      <p:pic>
        <p:nvPicPr>
          <p:cNvPr id="4101" name="Picture 5" descr="C:\Users\Parobkova\AppData\Local\Microsoft\Windows\Temporary Internet Files\Content.IE5\8J5QUK3R\MC9001124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05" y="4247548"/>
            <a:ext cx="3865773" cy="2088232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robkova\AppData\Local\Microsoft\Windows\Temporary Internet Files\Content.IE5\8J5QUK3R\MC9003358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19109"/>
            <a:ext cx="2210992" cy="2116671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24322" y="640743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6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6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082990" y="6042241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026" name="Picture 2" descr="File:Church of St John of Nepomuk at Zelena aora C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Zelená hora - ambit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78" y="1484784"/>
            <a:ext cx="3456384" cy="230281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Zelená hora - poutní koste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5" y="1340769"/>
            <a:ext cx="2002888" cy="3004332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900" y="598364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Kostel sv. Jana Nepomuckého na Zelené Hoře u Žďáru  nad Sázavou.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179512" y="387864"/>
            <a:ext cx="8712968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Cestovní ruch – Žďár nad Sázavou </a:t>
            </a:r>
            <a:endParaRPr lang="cs-CZ" sz="6000" dirty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36942" y="3975769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7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79451" y="340078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175041" y="644531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Obr</a:t>
            </a:r>
            <a:r>
              <a:rPr lang="en-US" dirty="0"/>
              <a:t>.</a:t>
            </a:r>
            <a:r>
              <a:rPr lang="cs-CZ" dirty="0"/>
              <a:t>9</a:t>
            </a:r>
            <a:r>
              <a:rPr lang="en-US" dirty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6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Náměstí (Nové Město na Moravě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02"/>
            <a:ext cx="9161721" cy="68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489629" y="260648"/>
            <a:ext cx="6182460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Nové Město na Moravě</a:t>
            </a:r>
            <a:endParaRPr lang="cs-CZ" sz="5400" dirty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3425" y="549099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Významné lyžařské centrum Vysočiny - (Světový pohár Zlatá lyže).</a:t>
            </a:r>
          </a:p>
          <a:p>
            <a:r>
              <a:rPr lang="cs-CZ" sz="2400" dirty="0" smtClean="0"/>
              <a:t>V létě – pěší turistika, cyklistika, rybaření.</a:t>
            </a:r>
          </a:p>
          <a:p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8100392" y="6355902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10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029" name="Picture 5" descr="C:\Users\Parobkova\AppData\Local\Microsoft\Windows\Temporary Internet Files\Content.IE5\XPVM3NGS\MC9002820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02" y="1124744"/>
            <a:ext cx="1823314" cy="140177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Hrad Pernštej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403648" y="91881"/>
            <a:ext cx="6912768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Gotický hrad - Pernštejn</a:t>
            </a:r>
            <a:endParaRPr lang="cs-CZ" sz="6000" dirty="0">
              <a:solidFill>
                <a:schemeClr val="bg1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18147" y="6328206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11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3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1861989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39-42.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ŠKOLA, s.r.o., 2004. ISBN 80-7289-059-X.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24-25.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Office.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Wikipedie – Otevřená encyklopedie [online]. [cit.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2013-03-01]. Dostupné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z&lt;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cs.wikipedia.org/wiki/Nov%C3%A9_M%C4%9Bsto_na_Morav%C4%9B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&gt;.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0842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OBR.1][cit.2013-03-01].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commons.wikimedia.org/wiki/File:Ceskomoravska_vrchovina_CZ_I2C.png?uselang=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OBR.2][cit.2013-03-01]. 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ŠKOLA, s.r.o., 2004. ISBN 80-7289-059-X.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24.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[OBR.3][cit.2013-03-02].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commons.wikimedia.org/wiki/File:Flower_March_2008-13_edit.jpg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OBR.4][cit.2013-03-02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://commons.wikimedia.org/wiki/File:Rogge_aar_Secale_cereale.jpg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OBR.5][cit.2013-03-02]. Dostupný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File:Kaura.jpg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10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OBR.6][cit.2013-03-02].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File:Granite_softgreen.jpg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11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OBR.7][cit.2013-03-02].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http://commons.wikimedia.org/wiki/File:Zelen%C3%A1_hora_-_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poutn%C3%AD_kostel.jpg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cit.2013-03-02].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http://commons.wikimedia.org/wiki/File:Zelen%C3%A1_hora_-_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ambity.jpg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[OBR.9][cit.2013-03-02].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File:Church_of_St_John_of_Nepomuk_at_Zelena_aora_CZ.jpg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12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[OBR.10][cit.2013-03-02].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http://commons.wikimedia.org/wiki/File:N%C3%A1m%C4%9Bst%C3%AD_(Nov%C3%A9_M%C4%9Bsto_na_Morav%C4%9B).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13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OBR.11][cit.2013-03-02].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commons.wikimedia.org/wiki/File:Hrad_Pern%C5%A1tejn.jpg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73357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Českomoravská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vrchovina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VY_32_INOVACE_15.09.PAR.VL.5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03. 03. 2013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2457" y="332656"/>
            <a:ext cx="8892480" cy="2304288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cs-CZ" sz="9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cs-CZ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Informal Roman" pitchFamily="66" charset="0"/>
                <a:cs typeface="Arabic Typesetting" pitchFamily="66" charset="-78"/>
              </a:rPr>
              <a:t>Českomoravská </a:t>
            </a:r>
          </a:p>
          <a:p>
            <a:pPr algn="ctr"/>
            <a:r>
              <a:rPr lang="cs-CZ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Informal Roman" pitchFamily="66" charset="0"/>
                <a:cs typeface="Arabic Typesetting" pitchFamily="66" charset="-78"/>
              </a:rPr>
              <a:t>        vrchovina</a:t>
            </a:r>
            <a:endParaRPr lang="cs-CZ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latin typeface="Informal Roman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9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Informal Roman" pitchFamily="66" charset="0"/>
                <a:cs typeface="Times New Roman" pitchFamily="18" charset="0"/>
              </a:rPr>
              <a:t/>
            </a:r>
            <a:br>
              <a:rPr lang="cs-CZ" dirty="0">
                <a:latin typeface="Informal Roman" pitchFamily="66" charset="0"/>
                <a:cs typeface="Times New Roman" pitchFamily="18" charset="0"/>
              </a:rPr>
            </a:br>
            <a:r>
              <a:rPr lang="cs-CZ" sz="8000" dirty="0">
                <a:latin typeface="Informal Roman" pitchFamily="66" charset="0"/>
                <a:cs typeface="Times New Roman" pitchFamily="18" charset="0"/>
              </a:rPr>
              <a:t>Českomoravská vrchovina </a:t>
            </a:r>
            <a:endParaRPr lang="cs-CZ" sz="8000" dirty="0"/>
          </a:p>
        </p:txBody>
      </p:sp>
      <p:pic>
        <p:nvPicPr>
          <p:cNvPr id="4" name="Picture 2" descr="File:Ceskomoravska vrchovina CZ I2C.pn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4993"/>
            <a:ext cx="7931124" cy="4937125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0000"/>
              </a:srgbClr>
            </a:outerShdw>
            <a:softEdge rad="2921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3" name="Obdélník 2"/>
          <p:cNvSpPr/>
          <p:nvPr/>
        </p:nvSpPr>
        <p:spPr>
          <a:xfrm rot="10800000" flipH="1" flipV="1">
            <a:off x="8028384" y="6165304"/>
            <a:ext cx="916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1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4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lkjkjnjknjn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64" y="1100324"/>
            <a:ext cx="5695403" cy="5258874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215900"/>
          </a:effectLst>
        </p:spPr>
      </p:pic>
      <p:sp>
        <p:nvSpPr>
          <p:cNvPr id="6" name="Obdélník 5"/>
          <p:cNvSpPr/>
          <p:nvPr/>
        </p:nvSpPr>
        <p:spPr>
          <a:xfrm>
            <a:off x="3578072" y="32405"/>
            <a:ext cx="5267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nformal Roman" pitchFamily="66" charset="0"/>
                <a:cs typeface="Times New Roman" pitchFamily="18" charset="0"/>
              </a:rPr>
              <a:t>Povrch oblasti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07505" y="1780354"/>
            <a:ext cx="3096344" cy="849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Českomoravská vrchovina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2463" y="2996952"/>
            <a:ext cx="306138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Žďárské vrchy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42214" y="3750296"/>
            <a:ext cx="3061386" cy="448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Jihlavské vrchy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0392" y="6390620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2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6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Parobkova\AppData\Local\Microsoft\Windows\Temporary Internet Files\Content.IE5\C6HKF02S\MC900428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08" y="4501452"/>
            <a:ext cx="884170" cy="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183338" y="6381328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Obr.5]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556792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1. Do Čech tečou řeky: Sázava, Želivka, Nežárka.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arobkova\AppData\Local\Microsoft\Windows\Temporary Internet Files\Content.IE5\C6HKF02S\MC9004280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35" y="3501008"/>
            <a:ext cx="884170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obkova\AppData\Local\Microsoft\Windows\Temporary Internet Files\Content.IE5\C6HKF02S\MC900428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99" y="1505604"/>
            <a:ext cx="884170" cy="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323528" y="2565179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2. Na Moravu stékají řeky: Svratka, Oslava, Jihlava, Jevišovka, Moravská Dyje.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3528" y="3501008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3. Vírská přehrada leží na řece Sázavě.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23528" y="4509120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4. Dalešická přehrada leží blízko jaderné elektrárny Dukovany.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25488" y="5589240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5. Podnebí je vzhledem k nadmořské výšce poměrně teplé, proto se tu pěstují brambory, len, oves, žito.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Parobkova\AppData\Local\Microsoft\Windows\Temporary Internet Files\Content.IE5\C6HKF02S\MC9004280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55" y="5592315"/>
            <a:ext cx="884170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arobkova\AppData\Local\Microsoft\Windows\Temporary Internet Files\Content.IE5\C6HKF02S\MC900428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80" y="2545799"/>
            <a:ext cx="884170" cy="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7814580" y="1483148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852508" y="2500887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7844208" y="3501008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7808537" y="4459162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7844207" y="5561332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504120" y="296651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bg1"/>
                </a:solidFill>
                <a:latin typeface="Informal Roman" pitchFamily="66" charset="0"/>
                <a:cs typeface="Times New Roman" pitchFamily="18" charset="0"/>
              </a:rPr>
              <a:t>Vodstvo a podnebí</a:t>
            </a:r>
            <a:endParaRPr lang="cs-CZ" sz="6600" dirty="0">
              <a:solidFill>
                <a:schemeClr val="bg1"/>
              </a:solidFill>
              <a:latin typeface="Informal Roman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23928" y="1209910"/>
            <a:ext cx="5120640" cy="1476375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/>
              <a:t>V krajině je mnoho rybníků, největší z nich je</a:t>
            </a:r>
          </a:p>
          <a:p>
            <a:r>
              <a:rPr lang="cs-CZ" sz="3200" dirty="0" smtClean="0"/>
              <a:t>… </a:t>
            </a:r>
            <a:endParaRPr lang="cs-CZ" sz="3200" dirty="0"/>
          </a:p>
        </p:txBody>
      </p:sp>
      <p:sp>
        <p:nvSpPr>
          <p:cNvPr id="4" name="Zaoblený obdélník 3"/>
          <p:cNvSpPr/>
          <p:nvPr/>
        </p:nvSpPr>
        <p:spPr>
          <a:xfrm>
            <a:off x="3635896" y="188640"/>
            <a:ext cx="52565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  <a:latin typeface="Informal Roman" pitchFamily="66" charset="0"/>
              </a:rPr>
              <a:t>Vodstvo</a:t>
            </a:r>
            <a:endParaRPr lang="cs-CZ" sz="5400" dirty="0">
              <a:solidFill>
                <a:schemeClr val="bg1"/>
              </a:solidFill>
              <a:latin typeface="Informal Roman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79512" y="1948098"/>
            <a:ext cx="3096344" cy="513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Dalešická přehrada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23928" y="2924944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2"/>
                </a:solidFill>
              </a:rPr>
              <a:t>V údolích řek jsou postaveny vodní nádrže .</a:t>
            </a:r>
          </a:p>
          <a:p>
            <a:endParaRPr lang="cs-CZ" sz="3200" dirty="0">
              <a:solidFill>
                <a:schemeClr val="tx2"/>
              </a:solidFill>
            </a:endParaRPr>
          </a:p>
          <a:p>
            <a:r>
              <a:rPr lang="cs-CZ" sz="3200" dirty="0" smtClean="0">
                <a:solidFill>
                  <a:schemeClr val="tx2"/>
                </a:solidFill>
              </a:rPr>
              <a:t> Na řece Svratce …     </a:t>
            </a:r>
          </a:p>
          <a:p>
            <a:r>
              <a:rPr lang="cs-CZ" sz="3200" dirty="0" smtClean="0">
                <a:solidFill>
                  <a:schemeClr val="tx2"/>
                </a:solidFill>
              </a:rPr>
              <a:t>                                      </a:t>
            </a:r>
          </a:p>
          <a:p>
            <a:r>
              <a:rPr lang="cs-CZ" sz="3200" dirty="0" smtClean="0">
                <a:solidFill>
                  <a:schemeClr val="tx2"/>
                </a:solidFill>
              </a:rPr>
              <a:t> na řece Jihlavě… </a:t>
            </a:r>
          </a:p>
          <a:p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79512" y="3089788"/>
            <a:ext cx="3096344" cy="513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Velké Dářko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79512" y="4273949"/>
            <a:ext cx="3096344" cy="513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Vírská přehrada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6337E-6 L 0.41354 -0.124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6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9722E-6 L 0.42135 0.09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4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9186E-6 L 0.4224 0.60245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701101" y="116632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err="1" smtClean="0">
                <a:solidFill>
                  <a:schemeClr val="bg1"/>
                </a:solidFill>
                <a:latin typeface="Informal Roman" pitchFamily="66" charset="0"/>
                <a:cs typeface="Times New Roman" pitchFamily="18" charset="0"/>
              </a:rPr>
              <a:t>Mesta</a:t>
            </a:r>
            <a:endParaRPr lang="cs-CZ" sz="6600" dirty="0">
              <a:solidFill>
                <a:schemeClr val="bg1"/>
              </a:solidFill>
              <a:latin typeface="Informal Roman" pitchFamily="66" charset="0"/>
              <a:cs typeface="Times New Roman" pitchFamily="18" charset="0"/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4462818" y="423081"/>
            <a:ext cx="136478" cy="68277"/>
          </a:xfrm>
          <a:custGeom>
            <a:avLst/>
            <a:gdLst>
              <a:gd name="connsiteX0" fmla="*/ 0 w 136478"/>
              <a:gd name="connsiteY0" fmla="*/ 0 h 68277"/>
              <a:gd name="connsiteX1" fmla="*/ 27295 w 136478"/>
              <a:gd name="connsiteY1" fmla="*/ 68238 h 68277"/>
              <a:gd name="connsiteX2" fmla="*/ 122830 w 136478"/>
              <a:gd name="connsiteY2" fmla="*/ 40943 h 68277"/>
              <a:gd name="connsiteX3" fmla="*/ 136478 w 136478"/>
              <a:gd name="connsiteY3" fmla="*/ 13647 h 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8" h="68277">
                <a:moveTo>
                  <a:pt x="0" y="0"/>
                </a:moveTo>
                <a:cubicBezTo>
                  <a:pt x="9098" y="22746"/>
                  <a:pt x="6911" y="54649"/>
                  <a:pt x="27295" y="68238"/>
                </a:cubicBezTo>
                <a:cubicBezTo>
                  <a:pt x="28964" y="69351"/>
                  <a:pt x="115386" y="46526"/>
                  <a:pt x="122830" y="40943"/>
                </a:cubicBezTo>
                <a:cubicBezTo>
                  <a:pt x="130968" y="34839"/>
                  <a:pt x="131929" y="22746"/>
                  <a:pt x="136478" y="13647"/>
                </a:cubicBezTo>
              </a:path>
            </a:pathLst>
          </a:cu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42625" y="1309496"/>
            <a:ext cx="7776864" cy="4963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Českomoravská vrchovina není hustě obydlena. Staré hornické město …………………… je kulturním centrem kraje. Ve středověku se zde těžilo stříbro. Z historických stavebních památek  je významné město …………………… ,  je obklopeno rybníky, které mu v minulosti poskytovaly ochranu. Najdeme zde také zámek, v blízkosti protéká řeka Moravská Dyje. V obci </a:t>
            </a:r>
            <a:r>
              <a:rPr lang="cs-CZ" sz="2800" dirty="0" smtClean="0"/>
              <a:t>…………………...,nedaleko </a:t>
            </a:r>
            <a:r>
              <a:rPr lang="cs-CZ" sz="2800" dirty="0" smtClean="0"/>
              <a:t>Třebíče, je jaderná elektrárna.</a:t>
            </a:r>
            <a:endParaRPr lang="cs-CZ" sz="2800" dirty="0"/>
          </a:p>
        </p:txBody>
      </p:sp>
      <p:sp>
        <p:nvSpPr>
          <p:cNvPr id="2" name="Zaoblený obdélník 1"/>
          <p:cNvSpPr/>
          <p:nvPr/>
        </p:nvSpPr>
        <p:spPr>
          <a:xfrm>
            <a:off x="4589533" y="1916832"/>
            <a:ext cx="2862787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Jihlava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080533" y="3574989"/>
            <a:ext cx="3059170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Telč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99592" y="5330870"/>
            <a:ext cx="288032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Dukovany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979712" y="260648"/>
            <a:ext cx="55446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bg1"/>
                </a:solidFill>
                <a:latin typeface="Gabriola" pitchFamily="82" charset="0"/>
              </a:rPr>
              <a:t>Zemědělství</a:t>
            </a:r>
            <a:endParaRPr lang="cs-CZ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4" descr="File:Kau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40" y="2062611"/>
            <a:ext cx="1961856" cy="2617265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Rogge aar Secale cerea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3155"/>
            <a:ext cx="2088232" cy="1605715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Flower March 2008-13 edi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29" y="2062611"/>
            <a:ext cx="1817667" cy="2617265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robkova\AppData\Local\Microsoft\Windows\Temporary Internet Files\Content.IE5\TRJ1L3K0\MP90017794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24" y="5013155"/>
            <a:ext cx="2404532" cy="1603022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3429" y="5733256"/>
            <a:ext cx="24482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Brambory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647" y="5013155"/>
            <a:ext cx="24482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Oves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05647" y="4221088"/>
            <a:ext cx="24482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Len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79512" y="1124744"/>
            <a:ext cx="77768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>
                <a:solidFill>
                  <a:schemeClr val="bg1"/>
                </a:solidFill>
              </a:rPr>
              <a:t>Na Vysočině je chladněji, půda je méně úrodná.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05647" y="3501008"/>
            <a:ext cx="24482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Žito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76161" y="2122561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3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06573" y="2122561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4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647" y="2204864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Pěstuje se zde: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7573368" y="62116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893325" y="624684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5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4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6.0592E-6 L 0.66876 0.0853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68363E-6 L 0.34775 -0.02382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2.67345E-6 L 0.36719 0.01596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781 L 0.6448 -0.083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9" y="-5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Malé pracoviště, domácnost (SoHo)</Template>
  <TotalTime>2685</TotalTime>
  <Words>784</Words>
  <Application>Microsoft Office PowerPoint</Application>
  <PresentationFormat>Předvádění na obrazovce (4:3)</PresentationFormat>
  <Paragraphs>134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Soho</vt:lpstr>
      <vt:lpstr>Prezentace aplikace PowerPoint</vt:lpstr>
      <vt:lpstr>Prezentace aplikace PowerPoint</vt:lpstr>
      <vt:lpstr> Českomoravská          vrchovina</vt:lpstr>
      <vt:lpstr> Českomoravská vrchovina </vt:lpstr>
      <vt:lpstr>lkjkjnjknjn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266</cp:revision>
  <dcterms:created xsi:type="dcterms:W3CDTF">2013-01-10T19:24:59Z</dcterms:created>
  <dcterms:modified xsi:type="dcterms:W3CDTF">2013-03-03T18:31:35Z</dcterms:modified>
</cp:coreProperties>
</file>