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9" r:id="rId2"/>
    <p:sldId id="273" r:id="rId3"/>
    <p:sldId id="257" r:id="rId4"/>
    <p:sldId id="258" r:id="rId5"/>
    <p:sldId id="260" r:id="rId6"/>
    <p:sldId id="262" r:id="rId7"/>
    <p:sldId id="263" r:id="rId8"/>
    <p:sldId id="261" r:id="rId9"/>
    <p:sldId id="264" r:id="rId10"/>
    <p:sldId id="265" r:id="rId11"/>
    <p:sldId id="268" r:id="rId12"/>
    <p:sldId id="266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52C83-2197-4924-9627-A1ADE8E4493C}" type="datetimeFigureOut">
              <a:rPr lang="cs-CZ" smtClean="0"/>
              <a:t>18.2.2013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DB4A4-DD6C-41A3-8394-52567B4A98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417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DB4A4-DD6C-41A3-8394-52567B4A981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759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DB4A4-DD6C-41A3-8394-52567B4A981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4651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 kliknutí se zobrazí řeky (od pramene k ústí) v tomto pořadí: Vltava, Labe, Sázava, Berounka, Jizera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DB4A4-DD6C-41A3-8394-52567B4A981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3662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Řazení</a:t>
            </a:r>
            <a:r>
              <a:rPr lang="cs-CZ" baseline="0" dirty="0" smtClean="0"/>
              <a:t> dvojic- řeka a lokalita jejího pramene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DB4A4-DD6C-41A3-8394-52567B4A981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0886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Přiřaď</a:t>
            </a:r>
            <a:r>
              <a:rPr lang="cs-CZ" baseline="0" dirty="0" smtClean="0"/>
              <a:t> k městům jejich specifika.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DB4A4-DD6C-41A3-8394-52567B4A981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8911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18.2.2013</a:t>
            </a:fld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18.2.2013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18.2.2013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18.2.2013</a:t>
            </a:fld>
            <a:endParaRPr lang="cs-CZ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18.2.2013</a:t>
            </a:fld>
            <a:endParaRPr lang="cs-CZ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18.2.2013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18.2.2013</a:t>
            </a:fld>
            <a:endParaRPr lang="cs-CZ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18.2.2013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18.2.2013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18.2.2013</a:t>
            </a:fld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18.2.2013</a:t>
            </a:fld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8EDAA7F-6B7D-4682-8DA3-BA4E61537E15}" type="datetimeFigureOut">
              <a:rPr lang="cs-CZ" smtClean="0"/>
              <a:t>18.2.2013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692696"/>
            <a:ext cx="7937500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03250" y="4937104"/>
            <a:ext cx="79375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i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200" b="1" i="1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b="1" i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100" b="1" i="1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23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539552" y="2757264"/>
            <a:ext cx="324036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ramen Vltavy</a:t>
            </a:r>
            <a:endParaRPr lang="cs-CZ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5364088" y="5677985"/>
            <a:ext cx="316835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Šumava</a:t>
            </a:r>
            <a:endParaRPr lang="cs-CZ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539552" y="1678004"/>
            <a:ext cx="324036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ramen Labe</a:t>
            </a:r>
            <a:endParaRPr lang="cs-CZ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5292080" y="2734994"/>
            <a:ext cx="324036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rkonoše</a:t>
            </a:r>
            <a:endParaRPr lang="cs-CZ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510889" y="5694365"/>
            <a:ext cx="324036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ramen Sázavy</a:t>
            </a:r>
            <a:endParaRPr lang="cs-CZ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5364088" y="4725144"/>
            <a:ext cx="316835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Vysočina</a:t>
            </a:r>
            <a:endParaRPr lang="cs-CZ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539552" y="3789040"/>
            <a:ext cx="324036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Berounka</a:t>
            </a:r>
            <a:endParaRPr lang="cs-CZ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5328084" y="1678004"/>
            <a:ext cx="316835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s</a:t>
            </a:r>
            <a:r>
              <a:rPr lang="cs-CZ" dirty="0" smtClean="0">
                <a:solidFill>
                  <a:schemeClr val="bg1"/>
                </a:solidFill>
              </a:rPr>
              <a:t>outok řek Mže, Radbuza, </a:t>
            </a:r>
          </a:p>
          <a:p>
            <a:pPr algn="ctr"/>
            <a:r>
              <a:rPr lang="cs-CZ" dirty="0" smtClean="0">
                <a:solidFill>
                  <a:schemeClr val="bg1"/>
                </a:solidFill>
              </a:rPr>
              <a:t>Úhlava, Úslava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539552" y="4797152"/>
            <a:ext cx="324036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ramen Jizery</a:t>
            </a:r>
            <a:endParaRPr lang="cs-CZ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5364088" y="3789040"/>
            <a:ext cx="316835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Jizerské hory</a:t>
            </a:r>
            <a:endParaRPr lang="cs-CZ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Přímá spojnice se šipkou 13"/>
          <p:cNvCxnSpPr>
            <a:endCxn id="5" idx="1"/>
          </p:cNvCxnSpPr>
          <p:nvPr/>
        </p:nvCxnSpPr>
        <p:spPr>
          <a:xfrm>
            <a:off x="3779912" y="2038044"/>
            <a:ext cx="1512168" cy="105699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>
            <a:stCxn id="2" idx="3"/>
            <a:endCxn id="3" idx="1"/>
          </p:cNvCxnSpPr>
          <p:nvPr/>
        </p:nvCxnSpPr>
        <p:spPr>
          <a:xfrm>
            <a:off x="3779912" y="3117304"/>
            <a:ext cx="1584176" cy="292072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stCxn id="8" idx="3"/>
          </p:cNvCxnSpPr>
          <p:nvPr/>
        </p:nvCxnSpPr>
        <p:spPr>
          <a:xfrm flipV="1">
            <a:off x="3779912" y="2038044"/>
            <a:ext cx="1512168" cy="211103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>
            <a:stCxn id="10" idx="3"/>
            <a:endCxn id="11" idx="1"/>
          </p:cNvCxnSpPr>
          <p:nvPr/>
        </p:nvCxnSpPr>
        <p:spPr>
          <a:xfrm flipV="1">
            <a:off x="3779912" y="4113076"/>
            <a:ext cx="1584176" cy="100811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>
            <a:stCxn id="6" idx="3"/>
          </p:cNvCxnSpPr>
          <p:nvPr/>
        </p:nvCxnSpPr>
        <p:spPr>
          <a:xfrm flipV="1">
            <a:off x="3751249" y="5013176"/>
            <a:ext cx="1540831" cy="1041229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29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539552" y="332656"/>
            <a:ext cx="813690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Hledej ve větách ukryté názvy řek</a:t>
            </a:r>
            <a:endParaRPr lang="cs-CZ" sz="32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342167" y="2912635"/>
            <a:ext cx="8640960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NAŠE KOLA BEZ ODRAZEK NEBYLA VE TMĚ VIDĚT.</a:t>
            </a:r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287524" y="1952836"/>
            <a:ext cx="8640960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TATÍNEK RÁD MLSÁ ZAVAŘENINY.</a:t>
            </a:r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23528" y="3933056"/>
            <a:ext cx="8640960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RÁD BYCH JI Z ERAGONA PŘEČETL PRVNÍ KAPITOLU.</a:t>
            </a:r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ál 4"/>
          <p:cNvSpPr/>
          <p:nvPr/>
        </p:nvSpPr>
        <p:spPr>
          <a:xfrm>
            <a:off x="4608004" y="1994724"/>
            <a:ext cx="1277505" cy="64807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287524" y="5013176"/>
            <a:ext cx="8640960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BOHUŽEL I V KARTÁCH, KOSTKÁCH A RULETĚ  PROHRÁL.</a:t>
            </a:r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ál 5"/>
          <p:cNvSpPr/>
          <p:nvPr/>
        </p:nvSpPr>
        <p:spPr>
          <a:xfrm>
            <a:off x="2195736" y="2978487"/>
            <a:ext cx="1008112" cy="51636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2395883" y="3922948"/>
            <a:ext cx="1168005" cy="64807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1187625" y="5013176"/>
            <a:ext cx="1728192" cy="64807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141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5" grpId="0" animBg="1"/>
      <p:bldP spid="8" grpId="0" animBg="1"/>
      <p:bldP spid="6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331640" y="313300"/>
            <a:ext cx="583264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Města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552" y="1484784"/>
            <a:ext cx="8652882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Největším městem středních Čech je ……………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U soutoku Labe a Vltavy leží ………....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Východně od Mělníka leží na Labi lázeňské město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……………… Proti proudu řeky Labe 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leží město ………………….., zde se kříží </a:t>
            </a:r>
          </a:p>
          <a:p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elezniční tratě. V hornickém městě ……………..</a:t>
            </a:r>
          </a:p>
          <a:p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e těžívalo stříbro. Ve městě …………..........</a:t>
            </a:r>
          </a:p>
          <a:p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e vyrábějí osobní auta Škoda. 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2771800" y="6040206"/>
            <a:ext cx="1872208" cy="413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Praha</a:t>
            </a:r>
            <a:endParaRPr lang="cs-CZ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6660232" y="5516657"/>
            <a:ext cx="194421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</a:rPr>
              <a:t>Mělník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707904" y="5516657"/>
            <a:ext cx="2123434" cy="431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oděbrady</a:t>
            </a:r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59532" y="6093008"/>
            <a:ext cx="1944216" cy="360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</a:rPr>
              <a:t>Kolín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389379" y="5552517"/>
            <a:ext cx="255577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Kutná Hora</a:t>
            </a:r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6156176" y="6093296"/>
            <a:ext cx="259228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Mladá Boleslav</a:t>
            </a:r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07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C 0.0033 -0.0088 0.00556 -0.01736 0.01077 -0.0243 C 0.02118 -0.03819 0.01268 -0.02106 0.02274 -0.04051 C 0.03316 -0.06065 0.04132 -0.08148 0.05608 -0.09699 C 0.07066 -0.1125 0.09167 -0.12639 0.10313 -0.14745 C 0.1099 -0.15972 0.11268 -0.17592 0.11667 -0.18981 C 0.12031 -0.20255 0.12587 -0.21389 0.13038 -0.22616 C 0.1342 -0.23657 0.13403 -0.24514 0.13941 -0.25463 C 0.14288 -0.27037 0.14722 -0.28125 0.15608 -0.29282 C 0.16094 -0.30532 0.16771 -0.31481 0.17431 -0.32523 C 0.18403 -0.34051 0.18455 -0.34398 0.1941 -0.35555 C 0.2033 -0.36667 0.21406 -0.37199 0.22136 -0.38588 C 0.22448 -0.39838 0.22882 -0.40972 0.23195 -0.42222 C 0.23333 -0.42755 0.23333 -0.43333 0.2349 -0.43842 C 0.23802 -0.44861 0.2625 -0.48773 0.26528 -0.49282 C 0.26875 -0.49907 0.2717 -0.50555 0.27587 -0.51111 C 0.28247 -0.51991 0.28976 -0.52755 0.29549 -0.53727 C 0.30035 -0.54537 0.30295 -0.55023 0.3092 -0.55555 C 0.31528 -0.56759 0.32222 -0.58125 0.33195 -0.58796 C 0.33524 -0.59375 0.33768 -0.60023 0.34097 -0.60602 C 0.3474 -0.61736 0.35573 -0.62708 0.36215 -0.63842 C 0.36511 -0.64375 0.36979 -0.65671 0.37587 -0.65856 C 0.39011 -0.66296 0.40695 -0.66273 0.42136 -0.66273 " pathEditMode="relative" ptsTypes="fffffff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7 -0.00371 L -0.12986 -0.498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87" y="-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4.44444E-6 L -0.3349 -0.35763 " pathEditMode="relative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27726 -0.37176 " pathEditMode="relative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67205 -0.220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4" y="-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7.03704E-6 L -0.0894 -0.22823 " pathEditMode="relative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ál 1"/>
          <p:cNvSpPr/>
          <p:nvPr/>
        </p:nvSpPr>
        <p:spPr>
          <a:xfrm>
            <a:off x="611560" y="1484784"/>
            <a:ext cx="3456384" cy="172819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1.</a:t>
            </a:r>
            <a:endParaRPr lang="cs-CZ" dirty="0"/>
          </a:p>
        </p:txBody>
      </p:sp>
      <p:sp>
        <p:nvSpPr>
          <p:cNvPr id="3" name="Ovál 2"/>
          <p:cNvSpPr/>
          <p:nvPr/>
        </p:nvSpPr>
        <p:spPr>
          <a:xfrm>
            <a:off x="5220072" y="1484784"/>
            <a:ext cx="3600400" cy="19442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2.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503548" y="4191209"/>
            <a:ext cx="3672408" cy="198022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3.</a:t>
            </a:r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5196408" y="4149080"/>
            <a:ext cx="3600400" cy="19442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4.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251520" y="260648"/>
            <a:ext cx="208823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Kutná Hora</a:t>
            </a:r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779912" y="3429000"/>
            <a:ext cx="144016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stříbro</a:t>
            </a:r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156176" y="980728"/>
            <a:ext cx="187220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ažba peněz</a:t>
            </a:r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251520" y="6309320"/>
            <a:ext cx="187220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Poděbrady</a:t>
            </a:r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1619672" y="3609020"/>
            <a:ext cx="1152128" cy="324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lázně</a:t>
            </a:r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6372200" y="6309320"/>
            <a:ext cx="244827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rdeční choroby</a:t>
            </a:r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3419872" y="548680"/>
            <a:ext cx="144016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Beroun</a:t>
            </a:r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3275856" y="6309320"/>
            <a:ext cx="144016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Berounka</a:t>
            </a:r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5796136" y="3609020"/>
            <a:ext cx="1296144" cy="324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vápenec</a:t>
            </a:r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5196408" y="260648"/>
            <a:ext cx="2111896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hem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průmysl</a:t>
            </a:r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3995936" y="1484784"/>
            <a:ext cx="122413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Kolín</a:t>
            </a:r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251520" y="908720"/>
            <a:ext cx="208823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elezniční trať</a:t>
            </a:r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60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5.92593E-6 L 0.11666 0.21828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C -0.15 0.00185 -0.17014 -0.0074 -0.26458 0.00996 C -0.26962 0.01435 -0.27674 0.02223 -0.28264 0.02223 L -0.52743 0.23635 " pathEditMode="relative" rAng="0" ptsTypes="ff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72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34 -0.02709 L -0.20868 -0.19283 " pathEditMode="relative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65 -0.65254 " pathEditMode="relative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5185E-6 L 0.53785 -0.18588 " pathEditMode="relative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-0.05504 -0.5196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2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3.7037E-6 C -0.00381 0.03449 0.00174 0.01203 -0.04235 0.04259 C -0.05763 0.05324 -0.06562 0.07615 -0.07725 0.09305 C -0.08541 0.10486 -0.08906 0.1125 -0.09843 0.12129 C -0.10815 0.13055 -0.11909 0.13611 -0.12725 0.14768 C -0.1361 0.18194 -0.12812 0.22569 -0.14097 0.25879 C -0.1434 0.28032 -0.15017 0.30046 -0.15451 0.32129 C -0.16163 0.35532 -0.16666 0.38981 -0.17274 0.4243 C -0.17604 0.44351 -0.1802 0.46226 -0.18489 0.48101 C -0.18541 0.48333 -0.18784 0.48356 -0.1894 0.48495 C -0.19114 0.48865 -0.19426 0.4912 -0.19548 0.49514 C -0.19704 0.50023 -0.19843 0.51111 -0.19843 0.51111 C -0.19895 0.52129 -0.19895 0.53148 -0.19999 0.54143 C -0.20069 0.54814 -0.20451 0.55486 -0.20451 0.5618 " pathEditMode="relative" ptsTypes="fffffffffffff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7.77778E-6 L -0.18021 -0.19189 " pathEditMode="relative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5.18519E-6 L -0.44393 0.28888 " pathEditMode="relative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8.67362E-19 L 0.27275 0.42431 " pathEditMode="relative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0.63489 0.56759 " pathEditMode="relative" ptsTypes="AA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0.08195 0.75347 " pathEditMode="relative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971600" y="260648"/>
            <a:ext cx="669674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Hospodářství</a:t>
            </a:r>
          </a:p>
        </p:txBody>
      </p:sp>
      <p:pic>
        <p:nvPicPr>
          <p:cNvPr id="2050" name="Picture 2" descr="C:\Program Files (x86)\Microsoft Office\MEDIA\CAGCAT10\j019616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1593850"/>
            <a:ext cx="1614264" cy="151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339752" y="1844824"/>
            <a:ext cx="6804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Strojírenské závody (téměř ve všech městech)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3356992"/>
            <a:ext cx="88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Hutě a ocelárny (v blízkosti těžby černého uhlí - Kladensko)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140714" y="424751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Chemický průmysl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Přímá spojnice se šipkou 6"/>
          <p:cNvCxnSpPr>
            <a:stCxn id="5" idx="2"/>
          </p:cNvCxnSpPr>
          <p:nvPr/>
        </p:nvCxnSpPr>
        <p:spPr>
          <a:xfrm flipH="1">
            <a:off x="1115616" y="4770730"/>
            <a:ext cx="3537266" cy="53047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467544" y="5589240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hnojiva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Přímá spojnice se šipkou 9"/>
          <p:cNvCxnSpPr>
            <a:stCxn id="5" idx="2"/>
          </p:cNvCxnSpPr>
          <p:nvPr/>
        </p:nvCxnSpPr>
        <p:spPr>
          <a:xfrm flipH="1">
            <a:off x="2884249" y="4770730"/>
            <a:ext cx="1768633" cy="67449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2163251" y="5446817"/>
            <a:ext cx="1605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rací </a:t>
            </a:r>
          </a:p>
          <a:p>
            <a:pPr algn="ctr"/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 čistící prostředky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Přímá spojnice se šipkou 12"/>
          <p:cNvCxnSpPr>
            <a:stCxn id="5" idx="2"/>
          </p:cNvCxnSpPr>
          <p:nvPr/>
        </p:nvCxnSpPr>
        <p:spPr>
          <a:xfrm>
            <a:off x="4652882" y="4770730"/>
            <a:ext cx="0" cy="67449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4139952" y="5500014"/>
            <a:ext cx="1217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barvy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Přímá spojnice se šipkou 15"/>
          <p:cNvCxnSpPr>
            <a:stCxn id="5" idx="2"/>
          </p:cNvCxnSpPr>
          <p:nvPr/>
        </p:nvCxnSpPr>
        <p:spPr>
          <a:xfrm>
            <a:off x="4652882" y="4770730"/>
            <a:ext cx="1512168" cy="67449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5627790" y="5500014"/>
            <a:ext cx="960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léčiva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Přímá spojnice se šipkou 18"/>
          <p:cNvCxnSpPr>
            <a:stCxn id="5" idx="2"/>
          </p:cNvCxnSpPr>
          <p:nvPr/>
        </p:nvCxnSpPr>
        <p:spPr>
          <a:xfrm>
            <a:off x="4652882" y="4770730"/>
            <a:ext cx="3159478" cy="53047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6876256" y="5546180"/>
            <a:ext cx="2177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átky k hubení škůdců a plevelů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01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467544" y="404664"/>
            <a:ext cx="792088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Cestovní ruch a rekreace</a:t>
            </a:r>
            <a:endParaRPr lang="cs-CZ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3131840" y="1772816"/>
            <a:ext cx="309634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Český kras</a:t>
            </a:r>
            <a:endParaRPr lang="cs-CZ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1907704" y="2492896"/>
            <a:ext cx="2772308" cy="9361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aoblený obdélník 7"/>
          <p:cNvSpPr/>
          <p:nvPr/>
        </p:nvSpPr>
        <p:spPr>
          <a:xfrm>
            <a:off x="323528" y="3645024"/>
            <a:ext cx="316835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Koněpruské jeskyně</a:t>
            </a:r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Přímá spojnice se šipkou 12"/>
          <p:cNvCxnSpPr>
            <a:stCxn id="3" idx="2"/>
          </p:cNvCxnSpPr>
          <p:nvPr/>
        </p:nvCxnSpPr>
        <p:spPr>
          <a:xfrm>
            <a:off x="4680012" y="2492896"/>
            <a:ext cx="2700300" cy="9361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aoblený obdélník 16"/>
          <p:cNvSpPr/>
          <p:nvPr/>
        </p:nvSpPr>
        <p:spPr>
          <a:xfrm>
            <a:off x="5364088" y="3645024"/>
            <a:ext cx="338437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vápenec, břidlice</a:t>
            </a:r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Šipka dolů 18"/>
          <p:cNvSpPr/>
          <p:nvPr/>
        </p:nvSpPr>
        <p:spPr>
          <a:xfrm>
            <a:off x="6948264" y="4293096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Zaoblený obdélník 19"/>
          <p:cNvSpPr/>
          <p:nvPr/>
        </p:nvSpPr>
        <p:spPr>
          <a:xfrm>
            <a:off x="5364088" y="4869160"/>
            <a:ext cx="338437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aleziště zkamenělin pravěkých rostlin a živočichů</a:t>
            </a:r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Parobkova\AppData\Local\Microsoft\Windows\Temporary Internet Files\Content.IE5\0MIXRHOA\MP90043861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670113"/>
            <a:ext cx="2610839" cy="1737970"/>
          </a:xfrm>
          <a:prstGeom prst="rect">
            <a:avLst/>
          </a:prstGeom>
          <a:noFill/>
          <a:ln w="63500" cmpd="sng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25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" y="404664"/>
            <a:ext cx="78581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95537" y="2087463"/>
            <a:ext cx="842493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</a:t>
            </a:r>
            <a:r>
              <a:rPr lang="cs-CZ" sz="1600" b="1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literatury </a:t>
            </a:r>
            <a:r>
              <a:rPr lang="cs-CZ" sz="1600" b="1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a pramenů: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CHALUPA, </a:t>
            </a: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. a kol. VLASTIVĚDA pro 5. ročník - Putování po České republice. Všeň </a:t>
            </a: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: 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nakladatelství ALTER, 1996. </a:t>
            </a: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ISBN 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80-85775-56-5. </a:t>
            </a: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s. 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12-16.</a:t>
            </a:r>
            <a:endParaRPr lang="cs-CZ" sz="1600" i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b="1" i="1" dirty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Nečíslovaný obrazový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materiál je použit z galerie obrázků a klipartů Microsoft Office.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4</a:t>
            </a:r>
            <a:r>
              <a:rPr lang="en-US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,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5</a:t>
            </a:r>
            <a:endParaRPr lang="cs-CZ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OBR.1</a:t>
            </a:r>
            <a:r>
              <a:rPr lang="en-US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,2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][cit.2012-12-27].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WWW:&lt;</a:t>
            </a:r>
            <a:r>
              <a:rPr lang="cs-CZ" sz="16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commons.wikimedia.org/wiki/File:Map_of_all_Czech_towns_and_cities2.jpg?uselang=</a:t>
            </a:r>
            <a:r>
              <a:rPr lang="cs-CZ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cs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  <a:endParaRPr lang="en-US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i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77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11560" y="708424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7</a:t>
            </a:r>
            <a:r>
              <a:rPr lang="en-US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,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8,9</a:t>
            </a:r>
            <a:endParaRPr lang="cs-CZ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OBR.3</a:t>
            </a:r>
            <a:r>
              <a:rPr lang="en-US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4,5][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cit.2013-01-21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].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cs-CZ" sz="1600" i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-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WWW:&lt;http://commons.wikimedia.org/wiki/File:Mapa_m%C4%9Bst_%C4%8CR.PNG?uselang=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cs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  <a:endParaRPr lang="en-US" sz="1600" i="1" dirty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21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131977"/>
              </p:ext>
            </p:extLst>
          </p:nvPr>
        </p:nvGraphicFramePr>
        <p:xfrm>
          <a:off x="539552" y="2492896"/>
          <a:ext cx="8208912" cy="3240000"/>
        </p:xfrm>
        <a:graphic>
          <a:graphicData uri="http://schemas.openxmlformats.org/drawingml/2006/table">
            <a:tbl>
              <a:tblPr/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b="1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Mgr. Romana</a:t>
                      </a:r>
                      <a:r>
                        <a:rPr lang="cs-CZ" sz="1600" i="1" baseline="0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Parobková</a:t>
                      </a:r>
                      <a:endParaRPr lang="cs-CZ" sz="1600" i="1" dirty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Člověk</a:t>
                      </a:r>
                      <a:r>
                        <a:rPr lang="cs-CZ" sz="1600" i="1" baseline="0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a jeho svět</a:t>
                      </a:r>
                      <a:endParaRPr lang="cs-CZ" sz="1600" i="1" dirty="0" smtClean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Člověk</a:t>
                      </a:r>
                      <a:r>
                        <a:rPr lang="cs-CZ" sz="1600" i="1" baseline="0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a jeho svět</a:t>
                      </a:r>
                      <a:endParaRPr lang="cs-CZ" sz="1600" i="1" dirty="0" smtClean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Vyučovací</a:t>
                      </a:r>
                      <a:r>
                        <a:rPr lang="cs-CZ" sz="1600" b="1" i="1" baseline="0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cs-CZ" sz="1600" b="1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předmět:</a:t>
                      </a: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Vlastivěda</a:t>
                      </a:r>
                      <a:endParaRPr lang="cs-CZ" sz="1600" i="1" dirty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5.</a:t>
                      </a:r>
                      <a:endParaRPr lang="cs-CZ" sz="1600" i="1" dirty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Česká</a:t>
                      </a:r>
                      <a:r>
                        <a:rPr lang="cs-CZ" sz="1600" i="1" baseline="0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republika a sousední státy</a:t>
                      </a:r>
                      <a:endParaRPr lang="cs-CZ" sz="1600" i="1" dirty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b="1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Střední</a:t>
                      </a:r>
                      <a:r>
                        <a:rPr lang="cs-CZ" sz="1600" i="1" baseline="0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Čechy</a:t>
                      </a:r>
                      <a:endParaRPr lang="cs-CZ" sz="1600" i="1" dirty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b="1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VY_32_INOVACE_15.03.PAR.VL.5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b="1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23. 01. 2013</a:t>
                      </a:r>
                      <a:endParaRPr lang="cs-CZ" sz="1600" i="1" dirty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6842"/>
            <a:ext cx="7992888" cy="148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895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2276872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dirty="0" smtClean="0">
                <a:solidFill>
                  <a:srgbClr val="FFC000"/>
                </a:solidFill>
                <a:latin typeface="Calibri" pitchFamily="34" charset="0"/>
              </a:rPr>
              <a:t>Střední Čechy</a:t>
            </a:r>
            <a:endParaRPr lang="cs-CZ" sz="6000" dirty="0">
              <a:solidFill>
                <a:srgbClr val="FFC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96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31" y="845558"/>
            <a:ext cx="8675687" cy="585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ál 2"/>
          <p:cNvSpPr/>
          <p:nvPr/>
        </p:nvSpPr>
        <p:spPr>
          <a:xfrm>
            <a:off x="1974865" y="2492896"/>
            <a:ext cx="2088232" cy="2016224"/>
          </a:xfrm>
          <a:prstGeom prst="ellipse">
            <a:avLst/>
          </a:prstGeom>
          <a:solidFill>
            <a:schemeClr val="accent1"/>
          </a:solidFill>
          <a:effectLst>
            <a:glow rad="228600">
              <a:schemeClr val="accent1">
                <a:lumMod val="60000"/>
                <a:lumOff val="40000"/>
                <a:alpha val="70000"/>
              </a:schemeClr>
            </a:glow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755576" y="141686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rgbClr val="FFC000"/>
                </a:solidFill>
                <a:latin typeface="Cambria" pitchFamily="18" charset="0"/>
              </a:rPr>
              <a:t>S</a:t>
            </a:r>
            <a:r>
              <a:rPr lang="cs-CZ" sz="4000" dirty="0" smtClean="0">
                <a:solidFill>
                  <a:srgbClr val="FFC000"/>
                </a:solidFill>
                <a:latin typeface="Cambria" pitchFamily="18" charset="0"/>
              </a:rPr>
              <a:t>třední Čechy</a:t>
            </a:r>
            <a:endParaRPr lang="cs-CZ" sz="4000" dirty="0">
              <a:solidFill>
                <a:srgbClr val="FFC000"/>
              </a:solidFill>
              <a:latin typeface="Cambri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668344" y="5877272"/>
            <a:ext cx="698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[ Obr.1]</a:t>
            </a:r>
            <a:endParaRPr lang="cs-CZ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871" y="566099"/>
            <a:ext cx="9488919" cy="640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aoblený obdélník 2"/>
          <p:cNvSpPr/>
          <p:nvPr/>
        </p:nvSpPr>
        <p:spPr>
          <a:xfrm>
            <a:off x="772939" y="168776"/>
            <a:ext cx="777686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Povrch oblasti</a:t>
            </a:r>
            <a:endParaRPr lang="cs-CZ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 rot="1080082">
            <a:off x="7507281" y="1321823"/>
            <a:ext cx="930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00B050"/>
                </a:solidFill>
              </a:rPr>
              <a:t>Polabská</a:t>
            </a:r>
          </a:p>
          <a:p>
            <a:r>
              <a:rPr lang="cs-CZ" sz="1400" b="1" dirty="0">
                <a:solidFill>
                  <a:srgbClr val="00B050"/>
                </a:solidFill>
              </a:rPr>
              <a:t> </a:t>
            </a:r>
            <a:r>
              <a:rPr lang="cs-CZ" sz="1400" b="1" dirty="0" smtClean="0">
                <a:solidFill>
                  <a:srgbClr val="00B050"/>
                </a:solidFill>
              </a:rPr>
              <a:t>  nížina</a:t>
            </a:r>
            <a:endParaRPr lang="cs-CZ" sz="1400" b="1" dirty="0">
              <a:solidFill>
                <a:srgbClr val="00B05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 rot="20009668">
            <a:off x="5788228" y="1679486"/>
            <a:ext cx="1276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Středočeská </a:t>
            </a:r>
          </a:p>
          <a:p>
            <a:r>
              <a:rPr lang="cs-CZ" sz="1400" dirty="0" smtClean="0">
                <a:solidFill>
                  <a:schemeClr val="bg1"/>
                </a:solidFill>
              </a:rPr>
              <a:t>pahorkatina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 rot="1297871">
            <a:off x="7311786" y="2306246"/>
            <a:ext cx="1512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Česká tabule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923674" y="6015771"/>
            <a:ext cx="698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[ Obr.2]</a:t>
            </a:r>
            <a:endParaRPr lang="cs-CZ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28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3819 C -0.01563 0.03958 -0.03282 0.04074 -0.05 0.04236 C -0.06007 0.04328 -0.08021 0.04629 -0.08021 0.04652 C -0.0856 0.04861 -0.08386 0.04676 -0.08629 0.05046 L -0.47431 0.20185 " pathEditMode="relative" rAng="0" ptsTypes="fff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02" y="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-0.02454 L -0.37604 0.272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5.92593E-6 L -0.44844 0.01411 " pathEditMode="relative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2132856"/>
            <a:ext cx="8388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Nejdelší česká řeka </a:t>
            </a:r>
            <a:r>
              <a:rPr lang="cs-CZ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Vltava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 ( měří 433 km)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55576" y="3284984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u města </a:t>
            </a:r>
            <a:r>
              <a:rPr lang="cs-CZ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Mělník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 se</a:t>
            </a:r>
            <a:r>
              <a:rPr lang="cs-CZ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Vltava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vlévá do </a:t>
            </a:r>
            <a:r>
              <a:rPr lang="cs-CZ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Labe</a:t>
            </a:r>
            <a:endParaRPr lang="cs-CZ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93273" y="4648780"/>
            <a:ext cx="7725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cs-CZ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Vltavy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se vlévá </a:t>
            </a:r>
            <a:r>
              <a:rPr lang="cs-CZ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Sázava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Berounka</a:t>
            </a:r>
            <a:endParaRPr lang="cs-CZ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93273" y="5733256"/>
            <a:ext cx="7019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Z pravé strany se do </a:t>
            </a:r>
            <a:r>
              <a:rPr lang="cs-CZ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Labe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vlévá </a:t>
            </a:r>
            <a:r>
              <a:rPr lang="cs-CZ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Jizera</a:t>
            </a:r>
            <a:endParaRPr lang="cs-CZ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23528" y="260648"/>
            <a:ext cx="820891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Vodstvo</a:t>
            </a:r>
            <a:endParaRPr lang="cs-CZ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06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23528" y="260648"/>
            <a:ext cx="820891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Vodstvo</a:t>
            </a:r>
            <a:endParaRPr lang="cs-CZ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8352928" cy="483425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668344" y="5877272"/>
            <a:ext cx="698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[ Obr.3]</a:t>
            </a:r>
            <a:endParaRPr lang="cs-CZ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90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93" y="332656"/>
            <a:ext cx="8352928" cy="4834258"/>
          </a:xfrm>
          <a:prstGeom prst="rect">
            <a:avLst/>
          </a:prstGeom>
        </p:spPr>
      </p:pic>
      <p:sp>
        <p:nvSpPr>
          <p:cNvPr id="5" name="Zaoblený obdélník 4"/>
          <p:cNvSpPr/>
          <p:nvPr/>
        </p:nvSpPr>
        <p:spPr>
          <a:xfrm>
            <a:off x="467544" y="5434702"/>
            <a:ext cx="13681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bg2"/>
                </a:solidFill>
              </a:rPr>
              <a:t>V</a:t>
            </a:r>
            <a:r>
              <a:rPr lang="cs-CZ" sz="2000" b="1" dirty="0" smtClean="0">
                <a:solidFill>
                  <a:schemeClr val="bg2"/>
                </a:solidFill>
              </a:rPr>
              <a:t>ltava</a:t>
            </a:r>
            <a:endParaRPr lang="cs-CZ" sz="2000" b="1" dirty="0">
              <a:solidFill>
                <a:schemeClr val="bg2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7277682" y="5434702"/>
            <a:ext cx="13681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2"/>
                </a:solidFill>
              </a:rPr>
              <a:t>Jizera</a:t>
            </a:r>
            <a:endParaRPr lang="cs-CZ" sz="2000" b="1" dirty="0">
              <a:solidFill>
                <a:schemeClr val="bg2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5508104" y="5434702"/>
            <a:ext cx="13681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2"/>
                </a:solidFill>
              </a:rPr>
              <a:t>Berounka</a:t>
            </a:r>
            <a:endParaRPr lang="cs-CZ" sz="2000" b="1" dirty="0">
              <a:solidFill>
                <a:schemeClr val="bg2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3841781" y="5434702"/>
            <a:ext cx="13681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2"/>
                </a:solidFill>
              </a:rPr>
              <a:t>Sázava</a:t>
            </a:r>
            <a:endParaRPr lang="cs-CZ" sz="2000" b="1" dirty="0">
              <a:solidFill>
                <a:schemeClr val="bg2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2123728" y="5445224"/>
            <a:ext cx="13681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bg2"/>
                </a:solidFill>
              </a:rPr>
              <a:t>Labe</a:t>
            </a:r>
            <a:endParaRPr lang="cs-CZ" sz="2000" b="1" dirty="0">
              <a:solidFill>
                <a:schemeClr val="bg2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812360" y="4725144"/>
            <a:ext cx="698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[ Obr.4]</a:t>
            </a:r>
            <a:endParaRPr lang="cs-CZ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19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1.73472E-18 C 0.0165 -0.04328 0.04445 -0.07685 0.06823 -0.11319 C 0.07622 -0.12546 0.08334 -0.14051 0.09549 -0.14537 C 0.10486 -0.15856 0.11354 -0.1706 0.12118 -0.18588 C 0.12726 -0.19791 0.12726 -0.21412 0.1349 -0.2243 C 0.13698 -0.2331 0.13941 -0.24051 0.14236 -0.24838 C 0.14306 -0.25046 0.14271 -0.25301 0.14393 -0.25463 C 0.14497 -0.25602 0.14688 -0.25578 0.14844 -0.25648 C 0.14948 -0.25787 0.15018 -0.26157 0.15157 -0.26065 C 0.15365 -0.25926 0.15556 -0.24676 0.15608 -0.24444 C 0.16424 -0.25532 0.16858 -0.26852 0.1757 -0.28078 C 0.18316 -0.29375 0.19236 -0.30694 0.19844 -0.32129 C 0.20191 -0.3294 0.20278 -0.33495 0.20764 -0.34143 C 0.20591 -0.33264 0.20816 -0.33333 0.20452 -0.33333 " pathEditMode="relative" ptsTypes="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C 0.00052 -0.0162 0.00156 -0.03218 0.00156 -0.04838 C 0.00156 -0.06944 0.00139 -0.09028 1.66667E-6 -0.11111 C -0.00035 -0.11528 -0.00313 -0.12315 -0.00313 -0.12315 C -0.00782 -0.16551 -0.00643 -0.14074 -0.00452 -0.19792 C -0.00573 -0.22616 -0.00591 -0.24954 -0.01511 -0.27477 C -0.01945 -0.30602 -0.02049 -0.30417 -0.01667 -0.34537 C -0.01407 -0.37222 0.00399 -0.39259 0.01215 -0.4162 C 0.02135 -0.44282 0.02552 -0.46319 0.0302 -0.49097 C 0.02916 -0.51018 0.02743 -0.52824 0.02569 -0.54745 C 0.02517 -0.5544 0.02118 -0.56065 0.02118 -0.56759 C 0.02118 -0.57361 0.02118 -0.57986 0.02118 -0.58588 L 0.02569 -0.6 " pathEditMode="relative" ptsTypes="fffffffffff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5.18519E-6 L -0.05608 -0.4243 " pathEditMode="relative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5.18519E-6 C -0.00399 -0.00555 -0.00538 -0.01249 -0.00902 -0.01828 C -0.01701 -0.03055 -0.0276 -0.03911 -0.03628 -0.05069 C -0.05139 -0.07059 -0.04236 -0.06319 -0.05902 -0.08078 C -0.06961 -0.09189 -0.08159 -0.0993 -0.09236 -0.10925 C -0.10607 -0.13657 -0.1158 -0.14953 -0.14097 -0.15763 C -0.14809 -0.16458 -0.15659 -0.16782 -0.1651 -0.17175 C -0.17152 -0.18425 -0.16441 -0.17291 -0.17274 -0.17985 C -0.17517 -0.18194 -0.17673 -0.18541 -0.17882 -0.18796 C -0.18455 -0.21735 -0.20902 -0.22638 -0.22569 -0.24259 C -0.23368 -0.25046 -0.24236 -0.26874 -0.25156 -0.27291 C -0.2559 -0.27476 -0.26059 -0.27546 -0.2651 -0.27684 C -0.27014 -0.28309 -0.27395 -0.2905 -0.27882 -0.29698 C -0.28194 -0.31342 -0.29531 -0.31735 -0.30607 -0.32337 C -0.31354 -0.32754 -0.31805 -0.33101 -0.32569 -0.33333 C -0.33385 -0.3405 -0.3434 -0.3405 -0.35156 -0.34745 C -0.36284 -0.35694 -0.3526 -0.35022 -0.36371 -0.36365 C -0.36701 -0.36759 -0.37118 -0.3699 -0.3743 -0.37384 C -0.37777 -0.378 -0.37986 -0.38379 -0.38333 -0.38796 C -0.396 -0.40346 -0.41389 -0.41573 -0.43038 -0.42221 C -0.43142 -0.4236 -0.43211 -0.42546 -0.43333 -0.42638 C -0.43472 -0.42754 -0.4368 -0.42708 -0.43784 -0.42846 C -0.44236 -0.43448 -0.43941 -0.4486 -0.44392 -0.45462 C -0.44496 -0.45601 -0.44687 -0.45601 -0.44843 -0.45671 C -0.44948 -0.46064 -0.4493 -0.46573 -0.45156 -0.46874 C -0.4526 -0.47013 -0.45382 -0.47129 -0.45451 -0.47291 C -0.45486 -0.47407 -0.45451 -0.47546 -0.45451 -0.47684 " pathEditMode="relative" ptsTypes="ffffffffffffffffffffffffff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69 -0.02106 C 0.00955 -0.03611 -0.00208 -0.06342 -0.0158 -0.08773 C -0.02847 -0.11018 -0.09514 -0.18078 -0.10972 -0.19676 C -0.11806 -0.20578 -0.12917 -0.21967 -0.13993 -0.22291 C -0.15712 -0.2412 -0.16406 -0.26342 -0.17934 -0.28148 C -0.19497 -0.3 -0.21094 -0.31736 -0.22639 -0.33611 C -0.23333 -0.34444 -0.24201 -0.35046 -0.24757 -0.36041 C -0.25747 -0.37824 -0.25295 -0.37199 -0.25972 -0.38055 C -0.26649 -0.3993 -0.25781 -0.37731 -0.26875 -0.39676 C -0.27344 -0.40509 -0.27552 -0.41273 -0.28247 -0.41898 C -0.2934 -0.4412 -0.30191 -0.4625 -0.31875 -0.47754 C -0.32743 -0.48541 -0.32813 -0.50509 -0.33854 -0.51389 C -0.34375 -0.52801 -0.3401 -0.51967 -0.35052 -0.53819 C -0.35521 -0.54676 -0.35712 -0.55949 -0.36111 -0.56852 C -0.37483 -0.6 -0.36389 -0.57338 -0.37188 -0.58657 C -0.37934 -0.59884 -0.38264 -0.61389 -0.39306 -0.62291 C -0.39618 -0.63657 -0.39219 -0.62106 -0.39757 -0.63518 C -0.39948 -0.64004 -0.39913 -0.64537 -0.40208 -0.6493 " pathEditMode="relative" rAng="0" ptsTypes="fffffffffffffffff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97" y="-3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23528" y="260648"/>
            <a:ext cx="820891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Vodstvo </a:t>
            </a:r>
            <a:endParaRPr lang="cs-CZ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53" y="1556792"/>
            <a:ext cx="9159753" cy="5301208"/>
          </a:xfrm>
          <a:prstGeom prst="rect">
            <a:avLst/>
          </a:prstGeom>
        </p:spPr>
      </p:pic>
      <p:pic>
        <p:nvPicPr>
          <p:cNvPr id="3074" name="Picture 2" descr="C:\Users\Parobkova\AppData\Local\Microsoft\Windows\Temporary Internet Files\Content.IE5\C6HKF02S\MC90033945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661248"/>
            <a:ext cx="444751" cy="44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arobkova\AppData\Local\Microsoft\Windows\Temporary Internet Files\Content.IE5\C6HKF02S\MC90033945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834" y="1952181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arobkova\AppData\Local\Microsoft\Windows\Temporary Internet Files\Content.IE5\C6HKF02S\MC90033945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874" y="4207396"/>
            <a:ext cx="308612" cy="30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arobkova\AppData\Local\Microsoft\Windows\Temporary Internet Files\Content.IE5\C6HKF02S\MC90033945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56992"/>
            <a:ext cx="308612" cy="30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Parobkova\AppData\Local\Microsoft\Windows\Temporary Internet Files\Content.IE5\C6HKF02S\MC90033945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756" y="1823589"/>
            <a:ext cx="308612" cy="30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8183338" y="6381328"/>
            <a:ext cx="698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[ Obr.5]</a:t>
            </a:r>
            <a:endParaRPr lang="cs-CZ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13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C 0.01076 0.00209 0.01823 0.00788 0.02864 0.01019 C 0.03333 0.01413 0.03559 0.01806 0.0408 0.02014 C 0.04375 0.02616 0.04462 0.03149 0.04844 0.03635 C 0.0493 0.04005 0.05295 0.04954 0.05451 0.05255 C 0.06094 0.06528 0.05729 0.05209 0.06198 0.06459 C 0.06267 0.06667 0.06267 0.06899 0.06354 0.07084 C 0.06528 0.075 0.06753 0.07894 0.06962 0.08288 C 0.07205 0.0875 0.06979 0.09005 0.07413 0.09306 C 0.07604 0.09422 0.07812 0.09422 0.08021 0.09491 C 0.08628 0.09237 0.09097 0.09422 0.09687 0.097 C 0.10417 0.11112 0.11128 0.1044 0.12569 0.10301 C 0.12361 0.0926 0.11771 0.08727 0.1151 0.07686 C 0.11944 0.05996 0.11545 0.04491 0.13021 0.04051 C 0.13663 0.03195 0.13212 0.03959 0.13472 0.02014 C 0.13542 0.01528 0.13698 0.01088 0.13785 0.00602 C 0.1375 -0.00347 0.13941 -0.04189 0.13177 -0.05254 C 0.12882 -0.06828 0.12691 -0.08518 0.11805 -0.09699 C 0.11285 -0.11134 0.11233 -0.12546 0.10295 -0.13726 C 0.10243 -0.14606 0.10208 -0.15486 0.10139 -0.16365 C 0.10052 -0.17523 0.0993 -0.18356 0.10903 -0.18796 C 0.11059 -0.1905 0.1118 -0.19328 0.11354 -0.19583 C 0.11597 -0.1993 0.12118 -0.20601 0.12118 -0.20601 C 0.12361 -0.21527 0.125 -0.225 0.12726 -0.23425 C 0.1283 -0.23842 0.13021 -0.24652 0.13021 -0.24652 C 0.12864 -0.25833 0.12674 -0.26041 0.12413 -0.2706 C 0.12587 -0.29537 0.13038 -0.31875 0.12413 -0.34351 C 0.12361 -0.353 0.12378 -0.3625 0.12274 -0.37175 C 0.12222 -0.37592 0.11962 -0.38379 0.11962 -0.38379 C 0.12639 -0.39282 0.13194 -0.38981 0.14236 -0.38981 " pathEditMode="relative" ptsTypes="fffffffffffffffffffffffffffffA">
                                      <p:cBhvr>
                                        <p:cTn id="6" dur="4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C -0.00156 0.00069 -0.00347 0.00069 -0.00451 0.00208 C -0.00555 0.00347 -0.00469 0.00694 -0.00608 0.0081 C -0.00868 0.01018 -0.01215 0.00949 -0.0151 0.01018 C -0.02118 0.01875 -0.02101 0.03078 -0.02569 0.04051 C -0.02361 0.06458 -0.02483 0.06666 -0.00903 0.07685 C -0.00208 0.08657 -0.0033 0.10833 0.00764 0.11319 C 0.01059 0.11458 0.01372 0.11458 0.01667 0.11527 C 0.02257 0.12268 0.01858 0.125 0.01372 0.13148 C 0.0132 0.13426 0.0132 0.13703 0.01215 0.13958 C 0.01007 0.14467 0.00451 0.1537 0.00451 0.1537 C 0.00504 0.15902 0.00504 0.16458 0.00608 0.1699 C 0.00886 0.18402 0.01163 0.17129 0.00608 0.18588 C 0.00278 0.24236 0.00451 0.22222 -0.05451 0.22037 C -0.05799 0.21967 -0.06163 0.21898 -0.0651 0.21828 C -0.0691 0.21759 -0.07378 0.21921 -0.07726 0.2162 C -0.07934 0.21435 -0.07743 0.20902 -0.07882 0.20625 C -0.07969 0.20439 -0.08177 0.20486 -0.08333 0.20416 C -0.08785 0.19768 -0.09392 0.19676 -0.1 0.19398 C -0.12031 0.18472 -0.14062 0.17893 -0.16215 0.17592 C -0.16805 0.16389 -0.16163 0.1743 -0.16962 0.16782 C -0.17222 0.16574 -0.17413 0.16064 -0.17569 0.15764 C -0.18125 0.12523 -0.17309 0.14745 -0.18785 0.1375 C -0.18941 0.13634 -0.18993 0.13356 -0.1908 0.13148 C -0.19288 0.12615 -0.19479 0.1206 -0.19687 0.11527 C -0.19861 0.11064 -0.20312 0.10486 -0.20608 0.10115 C -0.20989 0.08495 -0.2059 0.08958 -0.21805 0.08703 C -0.21996 0.08541 -0.22778 0.07847 -0.22882 0.07685 C -0.22986 0.07523 -0.22934 0.07268 -0.23021 0.07083 C -0.2309 0.06921 -0.23229 0.06805 -0.23333 0.06666 C -0.23559 0.05717 -0.23733 0.05972 -0.24392 0.05671 C -0.24132 0.05324 -0.23733 0.05208 -0.23472 0.04861 C -0.23368 0.04722 -0.23385 0.04467 -0.23333 0.04259 C -0.23229 0.03842 -0.23125 0.03449 -0.23021 0.03032 C -0.22864 0.02384 -0.22795 0.01643 -0.22569 0.01018 C -0.22483 0.0081 -0.22344 0.00625 -0.22274 0.00416 C -0.22066 -0.00186 -0.22031 -0.01111 -0.21667 -0.01598 " pathEditMode="relative" ptsTypes="ffffffffffffffffffffffffffffffffffffA">
                                      <p:cBhvr>
                                        <p:cTn id="10" dur="4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1111E-6 3.7037E-7 C -0.00695 0.01389 -0.00261 0.01042 -0.0106 0.01412 C -0.01008 0.02083 -0.0099 0.02755 -0.00903 0.03426 C -0.00886 0.03634 -0.00678 0.03843 -0.00747 0.04028 C -0.00817 0.04213 -0.0106 0.04167 -0.01216 0.04236 C -0.03889 0.04074 -0.03924 0.04305 -0.05608 0.03634 C -0.06198 0.03079 -0.06893 0.02731 -0.0757 0.02407 C -0.07674 0.02014 -0.07778 0.01597 -0.07883 0.01204 C -0.07987 0.0081 -0.0849 0.01088 -0.08785 0.00995 C -0.09098 0.00903 -0.09393 0.00718 -0.09688 0.00602 C -0.10504 -0.00486 -0.11442 -0.0044 -0.1257 -0.00625 C -0.12639 -0.00648 -0.13421 -0.00972 -0.13473 -0.01019 C -0.14185 -0.01736 -0.14237 -0.02292 -0.15001 -0.02639 C -0.15192 -0.05093 -0.14723 -0.04977 -0.16511 -0.05255 C -0.18785 -0.06296 -0.16806 -0.05463 -0.22726 -0.05463 L -0.21667 -0.05463 " pathEditMode="relative" ptsTypes="ffffffffffffffAA">
                                      <p:cBhvr>
                                        <p:cTn id="1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C 0.01528 0.00162 0.02031 -0.00394 0.02431 0.01227 C 0.02483 0.01759 0.02448 0.02315 0.02569 0.02824 C 0.02604 0.03009 0.02847 0.03056 0.02882 0.03241 C 0.03003 0.0375 0.02865 0.04375 0.03038 0.04861 C 0.03108 0.05046 0.03333 0.05023 0.0349 0.05046 C 0.04045 0.05139 0.04601 0.05185 0.05156 0.05255 C 0.07118 0.06157 0.05747 0.05694 0.09392 0.05463 C 0.10382 0.05 0.09722 0.04398 0.10295 0.03241 C 0.10729 0.03264 0.14097 0.025 0.14549 0.04236 C 0.14167 0.05231 0.14201 0.0544 0.14705 0.06273 C 0.14809 0.06458 0.14826 0.06829 0.15 0.06875 C 0.15747 0.0706 0.1651 0.06875 0.17274 0.06875 " pathEditMode="relative" ptsTypes="ffffffffffffA">
                                      <p:cBhvr>
                                        <p:cTn id="1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8.14815E-6 C -0.00104 0.00486 -0.00156 0.00972 -0.00295 0.01435 C -0.00365 0.01666 -0.0059 0.01805 -0.0059 0.02036 C -0.0059 0.02499 -0.00052 0.02847 0.00156 0.03032 C 0.00486 0.04351 0.00625 0.04236 0.01528 0.04652 C 0.01788 0.05786 0.01076 0.07847 0.00469 0.08703 C -0.00486 0.08286 0.00347 0.08124 -0.0059 0.07685 C -0.01354 0.07754 -0.02118 0.07731 -0.02865 0.07893 C -0.03646 0.08055 -0.03073 0.08425 -0.03629 0.08888 C -0.03889 0.0912 -0.04531 0.09305 -0.04531 0.09305 C -0.05434 0.10486 -0.06198 0.11805 -0.07257 0.12731 C -0.07726 0.14513 -0.07257 0.12569 -0.0757 0.16782 C -0.07622 0.17523 -0.08334 0.18055 -0.08334 0.18796 C -0.08334 0.19259 -0.08334 0.19745 -0.08334 0.20208 " pathEditMode="relative" ptsTypes="fffffffffffffA">
                                      <p:cBhvr>
                                        <p:cTn id="2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Živly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Živly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591</TotalTime>
  <Words>482</Words>
  <Application>Microsoft Office PowerPoint</Application>
  <PresentationFormat>Předvádění na obrazovce (4:3)</PresentationFormat>
  <Paragraphs>131</Paragraphs>
  <Slides>17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Živly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Parobkova</dc:creator>
  <cp:lastModifiedBy>Parobkova</cp:lastModifiedBy>
  <cp:revision>64</cp:revision>
  <dcterms:created xsi:type="dcterms:W3CDTF">2013-01-10T19:24:59Z</dcterms:created>
  <dcterms:modified xsi:type="dcterms:W3CDTF">2013-02-18T19:16:43Z</dcterms:modified>
</cp:coreProperties>
</file>