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18" r:id="rId2"/>
    <p:sldId id="319" r:id="rId3"/>
    <p:sldId id="310" r:id="rId4"/>
    <p:sldId id="312" r:id="rId5"/>
    <p:sldId id="311" r:id="rId6"/>
    <p:sldId id="314" r:id="rId7"/>
    <p:sldId id="313" r:id="rId8"/>
    <p:sldId id="320" r:id="rId9"/>
    <p:sldId id="317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44F913"/>
    <a:srgbClr val="ABEBFF"/>
    <a:srgbClr val="FFFFCC"/>
    <a:srgbClr val="FF9933"/>
    <a:srgbClr val="F18549"/>
    <a:srgbClr val="FFFF66"/>
    <a:srgbClr val="F5A665"/>
    <a:srgbClr val="FFFF99"/>
    <a:srgbClr val="FFD44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924" autoAdjust="0"/>
    <p:restoredTop sz="94660"/>
  </p:normalViewPr>
  <p:slideViewPr>
    <p:cSldViewPr>
      <p:cViewPr varScale="1">
        <p:scale>
          <a:sx n="86" d="100"/>
          <a:sy n="86" d="100"/>
        </p:scale>
        <p:origin x="-121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57ACC-53E5-4498-B492-D934E7A3C3BA}" type="datetimeFigureOut">
              <a:rPr lang="cs-CZ" smtClean="0"/>
              <a:pPr/>
              <a:t>18.2.2013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D3C2E-8E94-4079-B5A5-8F099737BA0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0D3C2E-8E94-4079-B5A5-8F099737BA02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18.2.2013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18.2.2013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18.2.2013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18.2.2013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18.2.2013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18.2.2013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18.2.2013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18.2.2013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18.2.2013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18.2.2013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18.2.2013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4E1F5-5992-469D-A3D9-FA5F4B259893}" type="datetimeFigureOut">
              <a:rPr lang="cs-CZ" smtClean="0"/>
              <a:pPr/>
              <a:t>18.2.2013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8.pn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png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5.jpeg"/><Relationship Id="rId4" Type="http://schemas.openxmlformats.org/officeDocument/2006/relationships/oleObject" Target="../embeddings/oleObject6.bin"/><Relationship Id="rId9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8.png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Eva </a:t>
                      </a:r>
                      <a:r>
                        <a:rPr lang="cs-CZ" sz="1600" i="1" dirty="0" err="1" smtClean="0">
                          <a:latin typeface="Courier New" pitchFamily="49" charset="0"/>
                          <a:cs typeface="Courier New" pitchFamily="49" charset="0"/>
                        </a:rPr>
                        <a:t>Ehlerová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smtClean="0">
                          <a:latin typeface="Courier New" pitchFamily="49" charset="0"/>
                          <a:cs typeface="Courier New" pitchFamily="49" charset="0"/>
                        </a:rPr>
                        <a:t>Vyučovací 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7.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Konstrukce </a:t>
                      </a:r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trojúhelníku 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– </a:t>
                      </a:r>
                      <a:r>
                        <a:rPr lang="cs-CZ" sz="1600" i="1" dirty="0" err="1" smtClean="0">
                          <a:latin typeface="Courier New" pitchFamily="49" charset="0"/>
                          <a:cs typeface="Courier New" pitchFamily="49" charset="0"/>
                        </a:rPr>
                        <a:t>sss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VY_32_INOVACE_02.06.EHL.MA.7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06. 02. 2013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úhlý trojúhelník 1"/>
          <p:cNvSpPr/>
          <p:nvPr/>
        </p:nvSpPr>
        <p:spPr>
          <a:xfrm rot="20077251">
            <a:off x="1003625" y="2265825"/>
            <a:ext cx="3600400" cy="1296144"/>
          </a:xfrm>
          <a:prstGeom prst="rtTriangle">
            <a:avLst/>
          </a:prstGeom>
          <a:solidFill>
            <a:srgbClr val="ABEBFF">
              <a:alpha val="4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Pravoúhlý trojúhelník 2"/>
          <p:cNvSpPr/>
          <p:nvPr/>
        </p:nvSpPr>
        <p:spPr>
          <a:xfrm rot="12713317">
            <a:off x="4426642" y="3130054"/>
            <a:ext cx="3600400" cy="1296144"/>
          </a:xfrm>
          <a:prstGeom prst="rtTriangle">
            <a:avLst/>
          </a:prstGeom>
          <a:solidFill>
            <a:srgbClr val="FFFFCC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aoblený obdélník 3"/>
          <p:cNvSpPr/>
          <p:nvPr/>
        </p:nvSpPr>
        <p:spPr>
          <a:xfrm>
            <a:off x="467544" y="188640"/>
            <a:ext cx="7992888" cy="936104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Dva trojúhelníky jsou shodné právě tehdy, když se shodují ve všech třech stranách.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259632" y="4221088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A</a:t>
            </a:r>
            <a:endParaRPr lang="cs-CZ" sz="2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4716016" y="2492896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B</a:t>
            </a:r>
            <a:endParaRPr lang="cs-CZ" sz="2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539552" y="2780928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C</a:t>
            </a:r>
            <a:endParaRPr lang="cs-CZ" sz="2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8100392" y="3933056"/>
            <a:ext cx="344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X</a:t>
            </a:r>
            <a:endParaRPr lang="cs-CZ" sz="24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4788024" y="1844824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Y</a:t>
            </a:r>
            <a:endParaRPr lang="cs-CZ" sz="24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7236296" y="5301208"/>
            <a:ext cx="3289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Z</a:t>
            </a:r>
            <a:endParaRPr lang="cs-CZ" sz="2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627784" y="3645024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 cm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6732240" y="3068960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 cm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2411760" y="2564904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 cm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5652120" y="3789040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 cm</a:t>
            </a:r>
            <a:endParaRPr lang="cs-CZ" dirty="0"/>
          </a:p>
        </p:txBody>
      </p:sp>
      <p:graphicFrame>
        <p:nvGraphicFramePr>
          <p:cNvPr id="18" name="Objekt 17"/>
          <p:cNvGraphicFramePr>
            <a:graphicFrameLocks noChangeAspect="1"/>
          </p:cNvGraphicFramePr>
          <p:nvPr/>
        </p:nvGraphicFramePr>
        <p:xfrm>
          <a:off x="4932040" y="4896778"/>
          <a:ext cx="1403350" cy="520700"/>
        </p:xfrm>
        <a:graphic>
          <a:graphicData uri="http://schemas.openxmlformats.org/presentationml/2006/ole">
            <p:oleObj spid="_x0000_s3074" name="Rovnice" r:id="rId4" imgW="685800" imgH="253800" progId="Equation.3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014663" y="4878388"/>
          <a:ext cx="1376362" cy="520700"/>
        </p:xfrm>
        <a:graphic>
          <a:graphicData uri="http://schemas.openxmlformats.org/presentationml/2006/ole">
            <p:oleObj spid="_x0000_s3076" name="Rovnice" r:id="rId5" imgW="672840" imgH="253800" progId="Equation.3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992188" y="4868863"/>
          <a:ext cx="1454150" cy="520700"/>
        </p:xfrm>
        <a:graphic>
          <a:graphicData uri="http://schemas.openxmlformats.org/presentationml/2006/ole">
            <p:oleObj spid="_x0000_s3077" name="Rovnice" r:id="rId6" imgW="711000" imgH="253800" progId="Equation.3">
              <p:embed/>
            </p:oleObj>
          </a:graphicData>
        </a:graphic>
      </p:graphicFrame>
      <p:sp>
        <p:nvSpPr>
          <p:cNvPr id="22" name="TextovéPole 21"/>
          <p:cNvSpPr txBox="1"/>
          <p:nvPr/>
        </p:nvSpPr>
        <p:spPr>
          <a:xfrm>
            <a:off x="611560" y="3573016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 cm</a:t>
            </a:r>
            <a:endParaRPr lang="cs-CZ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7812360" y="4653136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 cm</a:t>
            </a:r>
            <a:endParaRPr lang="cs-CZ" dirty="0"/>
          </a:p>
        </p:txBody>
      </p:sp>
      <p:cxnSp>
        <p:nvCxnSpPr>
          <p:cNvPr id="27" name="Přímá spojovací čára 26"/>
          <p:cNvCxnSpPr/>
          <p:nvPr/>
        </p:nvCxnSpPr>
        <p:spPr>
          <a:xfrm flipV="1">
            <a:off x="1455128" y="2727847"/>
            <a:ext cx="3252930" cy="154315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ovací čára 29"/>
          <p:cNvCxnSpPr/>
          <p:nvPr/>
        </p:nvCxnSpPr>
        <p:spPr>
          <a:xfrm>
            <a:off x="5052254" y="2284766"/>
            <a:ext cx="3057016" cy="190198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ovací čára 32"/>
          <p:cNvCxnSpPr/>
          <p:nvPr/>
        </p:nvCxnSpPr>
        <p:spPr>
          <a:xfrm flipV="1">
            <a:off x="899592" y="2708920"/>
            <a:ext cx="3816424" cy="391027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ovací čára 36"/>
          <p:cNvCxnSpPr>
            <a:stCxn id="3" idx="4"/>
            <a:endCxn id="3" idx="0"/>
          </p:cNvCxnSpPr>
          <p:nvPr/>
        </p:nvCxnSpPr>
        <p:spPr>
          <a:xfrm>
            <a:off x="5040691" y="2276872"/>
            <a:ext cx="2372302" cy="3002508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ovací čára 39"/>
          <p:cNvCxnSpPr/>
          <p:nvPr/>
        </p:nvCxnSpPr>
        <p:spPr>
          <a:xfrm>
            <a:off x="899592" y="3099947"/>
            <a:ext cx="555536" cy="1171055"/>
          </a:xfrm>
          <a:prstGeom prst="line">
            <a:avLst/>
          </a:prstGeom>
          <a:ln w="28575"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ovací čára 44"/>
          <p:cNvCxnSpPr>
            <a:endCxn id="3" idx="2"/>
          </p:cNvCxnSpPr>
          <p:nvPr/>
        </p:nvCxnSpPr>
        <p:spPr>
          <a:xfrm flipV="1">
            <a:off x="7412993" y="4178854"/>
            <a:ext cx="684714" cy="1109404"/>
          </a:xfrm>
          <a:prstGeom prst="line">
            <a:avLst/>
          </a:prstGeom>
          <a:ln w="28575"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952750" y="5810250"/>
          <a:ext cx="2000250" cy="363538"/>
        </p:xfrm>
        <a:graphic>
          <a:graphicData uri="http://schemas.openxmlformats.org/presentationml/2006/ole">
            <p:oleObj spid="_x0000_s3080" name="Rovnice" r:id="rId7" imgW="977760" imgH="177480" progId="Equation.3">
              <p:embed/>
            </p:oleObj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923928" y="620688"/>
          <a:ext cx="649287" cy="441325"/>
        </p:xfrm>
        <a:graphic>
          <a:graphicData uri="http://schemas.openxmlformats.org/presentationml/2006/ole">
            <p:oleObj spid="_x0000_s3081" name="Rovnice" r:id="rId8" imgW="31716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2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308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323528" y="188640"/>
            <a:ext cx="8352928" cy="936104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Sestroj trojúhelník ABC, je-li dáno a = 8 cm, b= 3 cm a c = 7 cm.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" name="Zaoblený obdélník 2"/>
          <p:cNvSpPr/>
          <p:nvPr/>
        </p:nvSpPr>
        <p:spPr>
          <a:xfrm>
            <a:off x="611560" y="1484784"/>
            <a:ext cx="19442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1. rozbor</a:t>
            </a:r>
            <a:endParaRPr lang="cs-CZ" sz="2400" b="1" dirty="0">
              <a:solidFill>
                <a:schemeClr val="tx1"/>
              </a:solidFill>
            </a:endParaRPr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740734" y="4005064"/>
            <a:ext cx="318319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581876" y="413978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3851920" y="413978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1187624" y="2492896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C</a:t>
            </a:r>
            <a:endParaRPr lang="cs-CZ" sz="20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971600" y="4437112"/>
            <a:ext cx="2567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dirty="0" smtClean="0"/>
              <a:t> Načrtneme trojúhelník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971600" y="4797152"/>
            <a:ext cx="3539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dirty="0" smtClean="0"/>
              <a:t> Označíme vrcholy a zadané údaje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971600" y="5157192"/>
            <a:ext cx="3521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dirty="0" smtClean="0"/>
              <a:t> Barevně</a:t>
            </a:r>
            <a:r>
              <a:rPr lang="cs-CZ" b="1" dirty="0" smtClean="0"/>
              <a:t> </a:t>
            </a:r>
            <a:r>
              <a:rPr lang="cs-CZ" dirty="0" smtClean="0"/>
              <a:t>vyznačíme</a:t>
            </a:r>
            <a:r>
              <a:rPr lang="cs-CZ" b="1" dirty="0" smtClean="0"/>
              <a:t> </a:t>
            </a:r>
            <a:r>
              <a:rPr lang="cs-CZ" dirty="0" smtClean="0"/>
              <a:t>zadané</a:t>
            </a:r>
            <a:r>
              <a:rPr lang="cs-CZ" b="1" dirty="0" smtClean="0"/>
              <a:t> </a:t>
            </a:r>
            <a:r>
              <a:rPr lang="cs-CZ" dirty="0" smtClean="0"/>
              <a:t>údaje</a:t>
            </a:r>
          </a:p>
        </p:txBody>
      </p:sp>
      <p:cxnSp>
        <p:nvCxnSpPr>
          <p:cNvPr id="19" name="Přímá spojovací čára 18"/>
          <p:cNvCxnSpPr/>
          <p:nvPr/>
        </p:nvCxnSpPr>
        <p:spPr>
          <a:xfrm>
            <a:off x="5868144" y="6381328"/>
            <a:ext cx="72008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aoblený obdélník 19"/>
          <p:cNvSpPr/>
          <p:nvPr/>
        </p:nvSpPr>
        <p:spPr>
          <a:xfrm>
            <a:off x="4716016" y="1484784"/>
            <a:ext cx="37444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Podmínky pro sestrojení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4932040" y="2348880"/>
            <a:ext cx="2610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Trojúhelníková nerovnost</a:t>
            </a:r>
            <a:endParaRPr lang="cs-CZ" b="1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4932040" y="2708920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Součet dvou stran je větší než strana třetí.</a:t>
            </a:r>
            <a:endParaRPr lang="cs-CZ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5148064" y="3841884"/>
            <a:ext cx="1383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b + c &gt; a</a:t>
            </a:r>
            <a:endParaRPr lang="cs-CZ" sz="2800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5148064" y="4345940"/>
            <a:ext cx="14077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3 + 7 &gt; 8</a:t>
            </a:r>
            <a:endParaRPr lang="cs-CZ" sz="2800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2483768" y="3068960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8 cm</a:t>
            </a:r>
            <a:endParaRPr lang="cs-CZ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467544" y="3203684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3 cm</a:t>
            </a:r>
            <a:endParaRPr lang="cs-CZ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1979712" y="4005064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7 cm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5494532" y="4922004"/>
            <a:ext cx="10759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10 &gt; 8</a:t>
            </a:r>
            <a:endParaRPr lang="cs-CZ" sz="2800" dirty="0"/>
          </a:p>
        </p:txBody>
      </p:sp>
      <p:cxnSp>
        <p:nvCxnSpPr>
          <p:cNvPr id="42" name="Přímá spojovací čára 41"/>
          <p:cNvCxnSpPr/>
          <p:nvPr/>
        </p:nvCxnSpPr>
        <p:spPr>
          <a:xfrm flipH="1" flipV="1">
            <a:off x="1403648" y="2996952"/>
            <a:ext cx="252028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ovací čára 44"/>
          <p:cNvCxnSpPr/>
          <p:nvPr/>
        </p:nvCxnSpPr>
        <p:spPr>
          <a:xfrm flipH="1">
            <a:off x="746698" y="2996952"/>
            <a:ext cx="648072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Přímá spojovací čára 45"/>
          <p:cNvCxnSpPr/>
          <p:nvPr/>
        </p:nvCxnSpPr>
        <p:spPr>
          <a:xfrm>
            <a:off x="755576" y="4005064"/>
            <a:ext cx="316835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Přímá spojovací čára 46"/>
          <p:cNvCxnSpPr/>
          <p:nvPr/>
        </p:nvCxnSpPr>
        <p:spPr>
          <a:xfrm flipH="1" flipV="1">
            <a:off x="1403648" y="2996952"/>
            <a:ext cx="2520280" cy="10081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Přímá spojovací čára 47"/>
          <p:cNvCxnSpPr/>
          <p:nvPr/>
        </p:nvCxnSpPr>
        <p:spPr>
          <a:xfrm flipH="1">
            <a:off x="754592" y="2987090"/>
            <a:ext cx="648072" cy="10081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ovéPole 53"/>
          <p:cNvSpPr txBox="1"/>
          <p:nvPr/>
        </p:nvSpPr>
        <p:spPr>
          <a:xfrm>
            <a:off x="5220072" y="5517232"/>
            <a:ext cx="31332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</a:rPr>
              <a:t>Trojúhelník lze sestrojit.</a:t>
            </a:r>
            <a:endParaRPr lang="cs-CZ" sz="2400" dirty="0">
              <a:solidFill>
                <a:srgbClr val="C00000"/>
              </a:solidFill>
            </a:endParaRPr>
          </a:p>
        </p:txBody>
      </p:sp>
      <p:sp>
        <p:nvSpPr>
          <p:cNvPr id="55" name="TextovéPole 54"/>
          <p:cNvSpPr txBox="1"/>
          <p:nvPr/>
        </p:nvSpPr>
        <p:spPr>
          <a:xfrm>
            <a:off x="971600" y="5517232"/>
            <a:ext cx="34563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dirty="0" smtClean="0"/>
              <a:t> Promyslíme postup konstrukce a potřebné prvky zakreslíme do náčrtku (kružnice k a l).</a:t>
            </a:r>
            <a:endParaRPr lang="cs-CZ" dirty="0"/>
          </a:p>
        </p:txBody>
      </p:sp>
      <p:sp>
        <p:nvSpPr>
          <p:cNvPr id="58" name="Oblouk 57"/>
          <p:cNvSpPr/>
          <p:nvPr/>
        </p:nvSpPr>
        <p:spPr>
          <a:xfrm>
            <a:off x="-675706" y="2700042"/>
            <a:ext cx="2520280" cy="2520280"/>
          </a:xfrm>
          <a:prstGeom prst="arc">
            <a:avLst>
              <a:gd name="adj1" fmla="val 16200000"/>
              <a:gd name="adj2" fmla="val 21193072"/>
            </a:avLst>
          </a:prstGeom>
          <a:ln w="2857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Oblouk 58"/>
          <p:cNvSpPr/>
          <p:nvPr/>
        </p:nvSpPr>
        <p:spPr>
          <a:xfrm rot="16200000">
            <a:off x="1095425" y="2471309"/>
            <a:ext cx="2736304" cy="2668180"/>
          </a:xfrm>
          <a:prstGeom prst="arc">
            <a:avLst>
              <a:gd name="adj1" fmla="val 15851147"/>
              <a:gd name="adj2" fmla="val 0"/>
            </a:avLst>
          </a:prstGeom>
          <a:ln w="28575"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TextovéPole 59"/>
          <p:cNvSpPr txBox="1"/>
          <p:nvPr/>
        </p:nvSpPr>
        <p:spPr>
          <a:xfrm>
            <a:off x="323528" y="234888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sp>
        <p:nvSpPr>
          <p:cNvPr id="61" name="TextovéPole 60"/>
          <p:cNvSpPr txBox="1"/>
          <p:nvPr/>
        </p:nvSpPr>
        <p:spPr>
          <a:xfrm>
            <a:off x="2555776" y="2276872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l</a:t>
            </a:r>
            <a:endParaRPr lang="cs-CZ" dirty="0"/>
          </a:p>
        </p:txBody>
      </p:sp>
      <p:sp>
        <p:nvSpPr>
          <p:cNvPr id="76" name="TextovéPole 75"/>
          <p:cNvSpPr txBox="1"/>
          <p:nvPr/>
        </p:nvSpPr>
        <p:spPr>
          <a:xfrm>
            <a:off x="1547664" y="227687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44F913"/>
                </a:solidFill>
              </a:rPr>
              <a:t>C</a:t>
            </a:r>
            <a:endParaRPr lang="cs-CZ" dirty="0">
              <a:solidFill>
                <a:srgbClr val="44F913"/>
              </a:solidFill>
            </a:endParaRPr>
          </a:p>
        </p:txBody>
      </p:sp>
      <p:sp>
        <p:nvSpPr>
          <p:cNvPr id="77" name="TextovéPole 76"/>
          <p:cNvSpPr txBox="1"/>
          <p:nvPr/>
        </p:nvSpPr>
        <p:spPr>
          <a:xfrm>
            <a:off x="1835696" y="2132856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44F913"/>
                </a:solidFill>
              </a:rPr>
              <a:t>C</a:t>
            </a:r>
            <a:endParaRPr lang="cs-CZ" dirty="0">
              <a:solidFill>
                <a:srgbClr val="44F913"/>
              </a:solidFill>
            </a:endParaRPr>
          </a:p>
        </p:txBody>
      </p:sp>
      <p:sp>
        <p:nvSpPr>
          <p:cNvPr id="78" name="TextovéPole 77"/>
          <p:cNvSpPr txBox="1"/>
          <p:nvPr/>
        </p:nvSpPr>
        <p:spPr>
          <a:xfrm>
            <a:off x="2267744" y="206084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44F913"/>
                </a:solidFill>
              </a:rPr>
              <a:t>C</a:t>
            </a:r>
            <a:endParaRPr lang="cs-CZ" dirty="0">
              <a:solidFill>
                <a:srgbClr val="44F913"/>
              </a:solidFill>
            </a:endParaRPr>
          </a:p>
        </p:txBody>
      </p:sp>
      <p:cxnSp>
        <p:nvCxnSpPr>
          <p:cNvPr id="82" name="Přímá spojovací šipka 81"/>
          <p:cNvCxnSpPr>
            <a:endCxn id="78" idx="2"/>
          </p:cNvCxnSpPr>
          <p:nvPr/>
        </p:nvCxnSpPr>
        <p:spPr>
          <a:xfrm flipH="1" flipV="1">
            <a:off x="2424999" y="2430180"/>
            <a:ext cx="1498929" cy="1574884"/>
          </a:xfrm>
          <a:prstGeom prst="straightConnector1">
            <a:avLst/>
          </a:prstGeom>
          <a:ln>
            <a:solidFill>
              <a:srgbClr val="44F91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Přímá spojovací šipka 83"/>
          <p:cNvCxnSpPr/>
          <p:nvPr/>
        </p:nvCxnSpPr>
        <p:spPr>
          <a:xfrm flipH="1" flipV="1">
            <a:off x="2123728" y="2492896"/>
            <a:ext cx="1800200" cy="1512168"/>
          </a:xfrm>
          <a:prstGeom prst="straightConnector1">
            <a:avLst/>
          </a:prstGeom>
          <a:ln>
            <a:solidFill>
              <a:srgbClr val="44F91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Přímá spojovací šipka 87"/>
          <p:cNvCxnSpPr/>
          <p:nvPr/>
        </p:nvCxnSpPr>
        <p:spPr>
          <a:xfrm flipH="1" flipV="1">
            <a:off x="1763688" y="2636912"/>
            <a:ext cx="2160240" cy="1368152"/>
          </a:xfrm>
          <a:prstGeom prst="straightConnector1">
            <a:avLst/>
          </a:prstGeom>
          <a:ln>
            <a:solidFill>
              <a:srgbClr val="44F91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Přímá spojovací šipka 89"/>
          <p:cNvCxnSpPr/>
          <p:nvPr/>
        </p:nvCxnSpPr>
        <p:spPr>
          <a:xfrm flipH="1" flipV="1">
            <a:off x="1187624" y="3284984"/>
            <a:ext cx="2736304" cy="720080"/>
          </a:xfrm>
          <a:prstGeom prst="straightConnector1">
            <a:avLst/>
          </a:prstGeom>
          <a:ln>
            <a:solidFill>
              <a:srgbClr val="44F91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ovéPole 95"/>
          <p:cNvSpPr txBox="1"/>
          <p:nvPr/>
        </p:nvSpPr>
        <p:spPr>
          <a:xfrm>
            <a:off x="1187624" y="335699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44F913"/>
                </a:solidFill>
              </a:rPr>
              <a:t>C</a:t>
            </a:r>
            <a:endParaRPr lang="cs-CZ" dirty="0">
              <a:solidFill>
                <a:srgbClr val="44F913"/>
              </a:solidFill>
            </a:endParaRPr>
          </a:p>
        </p:txBody>
      </p:sp>
      <p:cxnSp>
        <p:nvCxnSpPr>
          <p:cNvPr id="103" name="Přímá spojovací šipka 102"/>
          <p:cNvCxnSpPr/>
          <p:nvPr/>
        </p:nvCxnSpPr>
        <p:spPr>
          <a:xfrm flipV="1">
            <a:off x="755576" y="3645024"/>
            <a:ext cx="1080120" cy="360040"/>
          </a:xfrm>
          <a:prstGeom prst="straightConnector1">
            <a:avLst/>
          </a:prstGeom>
          <a:ln>
            <a:solidFill>
              <a:srgbClr val="CC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Přímá spojovací šipka 105"/>
          <p:cNvCxnSpPr/>
          <p:nvPr/>
        </p:nvCxnSpPr>
        <p:spPr>
          <a:xfrm flipV="1">
            <a:off x="755576" y="3212976"/>
            <a:ext cx="864096" cy="792088"/>
          </a:xfrm>
          <a:prstGeom prst="straightConnector1">
            <a:avLst/>
          </a:prstGeom>
          <a:ln>
            <a:solidFill>
              <a:srgbClr val="CC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Přímá spojovací šipka 107"/>
          <p:cNvCxnSpPr/>
          <p:nvPr/>
        </p:nvCxnSpPr>
        <p:spPr>
          <a:xfrm flipV="1">
            <a:off x="755576" y="2780928"/>
            <a:ext cx="360040" cy="1224136"/>
          </a:xfrm>
          <a:prstGeom prst="straightConnector1">
            <a:avLst/>
          </a:prstGeom>
          <a:ln>
            <a:solidFill>
              <a:srgbClr val="CC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Přímá spojovací šipka 112"/>
          <p:cNvCxnSpPr/>
          <p:nvPr/>
        </p:nvCxnSpPr>
        <p:spPr>
          <a:xfrm flipV="1">
            <a:off x="755576" y="2708920"/>
            <a:ext cx="72008" cy="1296144"/>
          </a:xfrm>
          <a:prstGeom prst="straightConnector1">
            <a:avLst/>
          </a:prstGeom>
          <a:ln>
            <a:solidFill>
              <a:srgbClr val="CC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ovéPole 113"/>
          <p:cNvSpPr txBox="1"/>
          <p:nvPr/>
        </p:nvSpPr>
        <p:spPr>
          <a:xfrm>
            <a:off x="611560" y="2348880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CC0099"/>
                </a:solidFill>
              </a:rPr>
              <a:t>C</a:t>
            </a:r>
            <a:endParaRPr lang="cs-CZ" dirty="0">
              <a:solidFill>
                <a:srgbClr val="CC0099"/>
              </a:solidFill>
            </a:endParaRPr>
          </a:p>
        </p:txBody>
      </p:sp>
      <p:sp>
        <p:nvSpPr>
          <p:cNvPr id="115" name="TextovéPole 114"/>
          <p:cNvSpPr txBox="1"/>
          <p:nvPr/>
        </p:nvSpPr>
        <p:spPr>
          <a:xfrm>
            <a:off x="1835696" y="3429000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CC0099"/>
                </a:solidFill>
              </a:rPr>
              <a:t>C</a:t>
            </a:r>
            <a:endParaRPr lang="cs-CZ" dirty="0">
              <a:solidFill>
                <a:srgbClr val="CC0099"/>
              </a:solidFill>
            </a:endParaRPr>
          </a:p>
        </p:txBody>
      </p:sp>
      <p:sp>
        <p:nvSpPr>
          <p:cNvPr id="116" name="TextovéPole 115"/>
          <p:cNvSpPr txBox="1"/>
          <p:nvPr/>
        </p:nvSpPr>
        <p:spPr>
          <a:xfrm>
            <a:off x="1547664" y="299695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CC0099"/>
                </a:solidFill>
              </a:rPr>
              <a:t>C</a:t>
            </a:r>
            <a:endParaRPr lang="cs-CZ" dirty="0">
              <a:solidFill>
                <a:srgbClr val="CC0099"/>
              </a:solidFill>
            </a:endParaRPr>
          </a:p>
        </p:txBody>
      </p:sp>
      <p:sp>
        <p:nvSpPr>
          <p:cNvPr id="117" name="TextovéPole 116"/>
          <p:cNvSpPr txBox="1"/>
          <p:nvPr/>
        </p:nvSpPr>
        <p:spPr>
          <a:xfrm>
            <a:off x="971600" y="242088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CC0099"/>
                </a:solidFill>
              </a:rPr>
              <a:t>C</a:t>
            </a:r>
            <a:endParaRPr lang="cs-CZ" dirty="0">
              <a:solidFill>
                <a:srgbClr val="CC0099"/>
              </a:solidFill>
            </a:endParaRPr>
          </a:p>
        </p:txBody>
      </p:sp>
      <p:sp>
        <p:nvSpPr>
          <p:cNvPr id="49" name="TextovéPole 48"/>
          <p:cNvSpPr txBox="1"/>
          <p:nvPr/>
        </p:nvSpPr>
        <p:spPr>
          <a:xfrm>
            <a:off x="4932040" y="3284984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Stačí  ověřit na dvou nejkratších stranách.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3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5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6000"/>
                            </p:stCondLst>
                            <p:childTnLst>
                              <p:par>
                                <p:cTn id="1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6500"/>
                            </p:stCondLst>
                            <p:childTnLst>
                              <p:par>
                                <p:cTn id="1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7000"/>
                            </p:stCondLst>
                            <p:childTnLst>
                              <p:par>
                                <p:cTn id="1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7500"/>
                            </p:stCondLst>
                            <p:childTnLst>
                              <p:par>
                                <p:cTn id="1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8000"/>
                            </p:stCondLst>
                            <p:childTnLst>
                              <p:par>
                                <p:cTn id="1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850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9000"/>
                            </p:stCondLst>
                            <p:childTnLst>
                              <p:par>
                                <p:cTn id="1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3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6000"/>
                            </p:stCondLst>
                            <p:childTnLst>
                              <p:par>
                                <p:cTn id="1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6500"/>
                            </p:stCondLst>
                            <p:childTnLst>
                              <p:par>
                                <p:cTn id="1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7000"/>
                            </p:stCondLst>
                            <p:childTnLst>
                              <p:par>
                                <p:cTn id="1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7500"/>
                            </p:stCondLst>
                            <p:childTnLst>
                              <p:par>
                                <p:cTn id="1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18000"/>
                            </p:stCondLst>
                            <p:childTnLst>
                              <p:par>
                                <p:cTn id="1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8500"/>
                            </p:stCondLst>
                            <p:childTnLst>
                              <p:par>
                                <p:cTn id="1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9000"/>
                            </p:stCondLst>
                            <p:childTnLst>
                              <p:par>
                                <p:cTn id="18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19500"/>
                            </p:stCondLst>
                            <p:childTnLst>
                              <p:par>
                                <p:cTn id="1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9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21500"/>
                            </p:stCondLst>
                            <p:childTnLst>
                              <p:par>
                                <p:cTn id="191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2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 build="allAtOnce"/>
      <p:bldP spid="14" grpId="1" build="allAtOnce"/>
      <p:bldP spid="16" grpId="0"/>
      <p:bldP spid="17" grpId="0"/>
      <p:bldP spid="20" grpId="0" animBg="1"/>
      <p:bldP spid="21" grpId="0"/>
      <p:bldP spid="22" grpId="0"/>
      <p:bldP spid="24" grpId="0"/>
      <p:bldP spid="25" grpId="0"/>
      <p:bldP spid="26" grpId="0"/>
      <p:bldP spid="27" grpId="0"/>
      <p:bldP spid="30" grpId="0"/>
      <p:bldP spid="33" grpId="0"/>
      <p:bldP spid="54" grpId="0"/>
      <p:bldP spid="55" grpId="0"/>
      <p:bldP spid="58" grpId="0" animBg="1"/>
      <p:bldP spid="59" grpId="0" animBg="1"/>
      <p:bldP spid="60" grpId="0"/>
      <p:bldP spid="61" grpId="0"/>
      <p:bldP spid="76" grpId="0"/>
      <p:bldP spid="77" grpId="0"/>
      <p:bldP spid="78" grpId="0"/>
      <p:bldP spid="96" grpId="0"/>
      <p:bldP spid="114" grpId="0"/>
      <p:bldP spid="115" grpId="0"/>
      <p:bldP spid="116" grpId="0"/>
      <p:bldP spid="117" grpId="0"/>
      <p:bldP spid="4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ovéPole 45"/>
          <p:cNvSpPr txBox="1"/>
          <p:nvPr/>
        </p:nvSpPr>
        <p:spPr>
          <a:xfrm>
            <a:off x="7380312" y="5733256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2" name="Zaoblený obdélník 1"/>
          <p:cNvSpPr/>
          <p:nvPr/>
        </p:nvSpPr>
        <p:spPr>
          <a:xfrm>
            <a:off x="323528" y="188640"/>
            <a:ext cx="8352928" cy="936104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Sestroj trojúhelník ABC, je-li dáno a = 8 cm, b= 3 cm a c = 7 cm.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" name="Zaoblený obdélník 2"/>
          <p:cNvSpPr/>
          <p:nvPr/>
        </p:nvSpPr>
        <p:spPr>
          <a:xfrm>
            <a:off x="467544" y="1772816"/>
            <a:ext cx="19442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1. Rozbor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16" name="Oblouk 15"/>
          <p:cNvSpPr/>
          <p:nvPr/>
        </p:nvSpPr>
        <p:spPr>
          <a:xfrm rot="16200000">
            <a:off x="3998370" y="1014790"/>
            <a:ext cx="2736304" cy="2668180"/>
          </a:xfrm>
          <a:prstGeom prst="arc">
            <a:avLst>
              <a:gd name="adj1" fmla="val 15577969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louk 16"/>
          <p:cNvSpPr/>
          <p:nvPr/>
        </p:nvSpPr>
        <p:spPr>
          <a:xfrm>
            <a:off x="2051720" y="1098110"/>
            <a:ext cx="2520280" cy="2520280"/>
          </a:xfrm>
          <a:prstGeom prst="arc">
            <a:avLst>
              <a:gd name="adj1" fmla="val 16200000"/>
              <a:gd name="adj2" fmla="val 2119307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0" name="Skupina 19"/>
          <p:cNvGrpSpPr/>
          <p:nvPr/>
        </p:nvGrpSpPr>
        <p:grpSpPr>
          <a:xfrm>
            <a:off x="3131840" y="764704"/>
            <a:ext cx="3960440" cy="2169532"/>
            <a:chOff x="251520" y="2204864"/>
            <a:chExt cx="3960440" cy="2169532"/>
          </a:xfrm>
        </p:grpSpPr>
        <p:cxnSp>
          <p:nvCxnSpPr>
            <p:cNvPr id="4" name="Přímá spojovací čára 3"/>
            <p:cNvCxnSpPr/>
            <p:nvPr/>
          </p:nvCxnSpPr>
          <p:spPr>
            <a:xfrm>
              <a:off x="740734" y="4005064"/>
              <a:ext cx="318319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ovéPole 4"/>
            <p:cNvSpPr txBox="1"/>
            <p:nvPr/>
          </p:nvSpPr>
          <p:spPr>
            <a:xfrm>
              <a:off x="1089138" y="2852936"/>
              <a:ext cx="3145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C</a:t>
              </a:r>
              <a:endParaRPr lang="cs-CZ" dirty="0"/>
            </a:p>
          </p:txBody>
        </p:sp>
        <p:sp>
          <p:nvSpPr>
            <p:cNvPr id="6" name="TextovéPole 5"/>
            <p:cNvSpPr txBox="1"/>
            <p:nvPr/>
          </p:nvSpPr>
          <p:spPr>
            <a:xfrm>
              <a:off x="2483768" y="3068960"/>
              <a:ext cx="636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8 cm</a:t>
              </a:r>
              <a:endParaRPr lang="cs-CZ" dirty="0"/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467544" y="3203684"/>
              <a:ext cx="636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3 cm</a:t>
              </a:r>
              <a:endParaRPr lang="cs-CZ" dirty="0"/>
            </a:p>
          </p:txBody>
        </p:sp>
        <p:sp>
          <p:nvSpPr>
            <p:cNvPr id="8" name="TextovéPole 7"/>
            <p:cNvSpPr txBox="1"/>
            <p:nvPr/>
          </p:nvSpPr>
          <p:spPr>
            <a:xfrm>
              <a:off x="1979712" y="4005064"/>
              <a:ext cx="636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7 cm</a:t>
              </a:r>
              <a:endParaRPr lang="cs-CZ" dirty="0"/>
            </a:p>
          </p:txBody>
        </p:sp>
        <p:cxnSp>
          <p:nvCxnSpPr>
            <p:cNvPr id="9" name="Přímá spojovací čára 8"/>
            <p:cNvCxnSpPr/>
            <p:nvPr/>
          </p:nvCxnSpPr>
          <p:spPr>
            <a:xfrm flipH="1" flipV="1">
              <a:off x="1403648" y="2996952"/>
              <a:ext cx="2520280" cy="100811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ovací čára 9"/>
            <p:cNvCxnSpPr/>
            <p:nvPr/>
          </p:nvCxnSpPr>
          <p:spPr>
            <a:xfrm flipH="1">
              <a:off x="746698" y="2996952"/>
              <a:ext cx="648072" cy="100811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Přímá spojovací čára 10"/>
            <p:cNvCxnSpPr/>
            <p:nvPr/>
          </p:nvCxnSpPr>
          <p:spPr>
            <a:xfrm>
              <a:off x="755576" y="4005064"/>
              <a:ext cx="3168352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ovací čára 11"/>
            <p:cNvCxnSpPr/>
            <p:nvPr/>
          </p:nvCxnSpPr>
          <p:spPr>
            <a:xfrm flipH="1" flipV="1">
              <a:off x="1403648" y="2996952"/>
              <a:ext cx="2520280" cy="100811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ovací čára 12"/>
            <p:cNvCxnSpPr/>
            <p:nvPr/>
          </p:nvCxnSpPr>
          <p:spPr>
            <a:xfrm flipH="1">
              <a:off x="754592" y="2987090"/>
              <a:ext cx="648072" cy="100811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ovéPole 13"/>
            <p:cNvSpPr txBox="1"/>
            <p:nvPr/>
          </p:nvSpPr>
          <p:spPr>
            <a:xfrm>
              <a:off x="251520" y="2348880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k</a:t>
              </a:r>
              <a:endParaRPr lang="cs-CZ" dirty="0"/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1763688" y="2204864"/>
              <a:ext cx="2375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l</a:t>
              </a:r>
              <a:endParaRPr lang="cs-CZ" dirty="0"/>
            </a:p>
          </p:txBody>
        </p:sp>
        <p:sp>
          <p:nvSpPr>
            <p:cNvPr id="18" name="TextovéPole 17"/>
            <p:cNvSpPr txBox="1"/>
            <p:nvPr/>
          </p:nvSpPr>
          <p:spPr>
            <a:xfrm>
              <a:off x="3897450" y="3717032"/>
              <a:ext cx="3145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B</a:t>
              </a:r>
              <a:endParaRPr lang="cs-CZ" dirty="0"/>
            </a:p>
          </p:txBody>
        </p:sp>
        <p:sp>
          <p:nvSpPr>
            <p:cNvPr id="19" name="TextovéPole 18"/>
            <p:cNvSpPr txBox="1"/>
            <p:nvPr/>
          </p:nvSpPr>
          <p:spPr>
            <a:xfrm>
              <a:off x="467544" y="3717032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A</a:t>
              </a:r>
              <a:endParaRPr lang="cs-CZ" dirty="0"/>
            </a:p>
          </p:txBody>
        </p:sp>
      </p:grpSp>
      <p:sp>
        <p:nvSpPr>
          <p:cNvPr id="21" name="Zaoblený obdélník 20"/>
          <p:cNvSpPr/>
          <p:nvPr/>
        </p:nvSpPr>
        <p:spPr>
          <a:xfrm>
            <a:off x="395536" y="2708920"/>
            <a:ext cx="2952328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2. Postup konstrukce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22" name="Zaoblený obdélník 21"/>
          <p:cNvSpPr/>
          <p:nvPr/>
        </p:nvSpPr>
        <p:spPr>
          <a:xfrm>
            <a:off x="5652120" y="2708920"/>
            <a:ext cx="2088232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3. Konstrukce</a:t>
            </a:r>
            <a:endParaRPr lang="cs-CZ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27" name="Objekt 26"/>
          <p:cNvGraphicFramePr>
            <a:graphicFrameLocks noChangeAspect="1"/>
          </p:cNvGraphicFramePr>
          <p:nvPr/>
        </p:nvGraphicFramePr>
        <p:xfrm>
          <a:off x="395536" y="4941168"/>
          <a:ext cx="1533525" cy="346075"/>
        </p:xfrm>
        <a:graphic>
          <a:graphicData uri="http://schemas.openxmlformats.org/presentationml/2006/ole">
            <p:oleObj spid="_x0000_s5122" name="Rovnice" r:id="rId4" imgW="901440" imgH="203040" progId="Equation.3">
              <p:embed/>
            </p:oleObj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417513" y="3644900"/>
          <a:ext cx="2222500" cy="433388"/>
        </p:xfrm>
        <a:graphic>
          <a:graphicData uri="http://schemas.openxmlformats.org/presentationml/2006/ole">
            <p:oleObj spid="_x0000_s5123" name="Rovnice" r:id="rId5" imgW="1307880" imgH="253800" progId="Equation.3">
              <p:embed/>
            </p:oleObj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95288" y="4149725"/>
          <a:ext cx="1943100" cy="346075"/>
        </p:xfrm>
        <a:graphic>
          <a:graphicData uri="http://schemas.openxmlformats.org/presentationml/2006/ole">
            <p:oleObj spid="_x0000_s5124" name="Rovnice" r:id="rId6" imgW="1143000" imgH="203040" progId="Equation.3">
              <p:embed/>
            </p:oleObj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95288" y="4581525"/>
          <a:ext cx="1835150" cy="346075"/>
        </p:xfrm>
        <a:graphic>
          <a:graphicData uri="http://schemas.openxmlformats.org/presentationml/2006/ole">
            <p:oleObj spid="_x0000_s5125" name="Rovnice" r:id="rId7" imgW="1079280" imgH="203040" progId="Equation.3">
              <p:embed/>
            </p:oleObj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95536" y="5373216"/>
          <a:ext cx="950913" cy="346075"/>
        </p:xfrm>
        <a:graphic>
          <a:graphicData uri="http://schemas.openxmlformats.org/presentationml/2006/ole">
            <p:oleObj spid="_x0000_s5126" name="Rovnice" r:id="rId8" imgW="558720" imgH="203040" progId="Equation.3">
              <p:embed/>
            </p:oleObj>
          </a:graphicData>
        </a:graphic>
      </p:graphicFrame>
      <p:cxnSp>
        <p:nvCxnSpPr>
          <p:cNvPr id="34" name="Přímá spojovací čára 33"/>
          <p:cNvCxnSpPr/>
          <p:nvPr/>
        </p:nvCxnSpPr>
        <p:spPr>
          <a:xfrm>
            <a:off x="4283968" y="5517232"/>
            <a:ext cx="43924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ovací čára 39"/>
          <p:cNvCxnSpPr/>
          <p:nvPr/>
        </p:nvCxnSpPr>
        <p:spPr>
          <a:xfrm>
            <a:off x="4644008" y="5373216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ovéPole 40"/>
          <p:cNvSpPr txBox="1"/>
          <p:nvPr/>
        </p:nvSpPr>
        <p:spPr>
          <a:xfrm>
            <a:off x="4499992" y="573325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337688" y="5805264"/>
            <a:ext cx="7632848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5" name="Přímá spojovací čára 44"/>
          <p:cNvCxnSpPr/>
          <p:nvPr/>
        </p:nvCxnSpPr>
        <p:spPr>
          <a:xfrm>
            <a:off x="7524328" y="5373216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" name="kružítko" descr="obr-821-obr1-velky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0836" t="5161" r="29617" b="8884"/>
          <a:stretch>
            <a:fillRect/>
          </a:stretch>
        </p:blipFill>
        <p:spPr bwMode="auto">
          <a:xfrm rot="-1016953">
            <a:off x="4090393" y="3110772"/>
            <a:ext cx="1178090" cy="2799597"/>
          </a:xfrm>
          <a:prstGeom prst="rect">
            <a:avLst/>
          </a:prstGeom>
          <a:noFill/>
        </p:spPr>
      </p:pic>
      <p:sp>
        <p:nvSpPr>
          <p:cNvPr id="48" name="Oblouk 47"/>
          <p:cNvSpPr/>
          <p:nvPr/>
        </p:nvSpPr>
        <p:spPr>
          <a:xfrm>
            <a:off x="3347864" y="4437112"/>
            <a:ext cx="2520280" cy="2520280"/>
          </a:xfrm>
          <a:prstGeom prst="arc">
            <a:avLst>
              <a:gd name="adj1" fmla="val 11983378"/>
              <a:gd name="adj2" fmla="val 1962408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TextovéPole 48"/>
          <p:cNvSpPr txBox="1"/>
          <p:nvPr/>
        </p:nvSpPr>
        <p:spPr>
          <a:xfrm>
            <a:off x="3563888" y="4437112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pic>
        <p:nvPicPr>
          <p:cNvPr id="50" name="kružítko2" descr="obr-821-obr1-velky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0836" t="5161" r="29617" b="8884"/>
          <a:stretch>
            <a:fillRect/>
          </a:stretch>
        </p:blipFill>
        <p:spPr bwMode="auto">
          <a:xfrm rot="982591" flipH="1">
            <a:off x="6936831" y="2647252"/>
            <a:ext cx="1144394" cy="2964139"/>
          </a:xfrm>
          <a:prstGeom prst="rect">
            <a:avLst/>
          </a:prstGeom>
          <a:noFill/>
        </p:spPr>
      </p:pic>
      <p:cxnSp>
        <p:nvCxnSpPr>
          <p:cNvPr id="52" name="Přímá spojovací čára 51"/>
          <p:cNvCxnSpPr/>
          <p:nvPr/>
        </p:nvCxnSpPr>
        <p:spPr>
          <a:xfrm>
            <a:off x="4644008" y="5805264"/>
            <a:ext cx="122413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Přímá spojovací čára 53"/>
          <p:cNvCxnSpPr/>
          <p:nvPr/>
        </p:nvCxnSpPr>
        <p:spPr>
          <a:xfrm>
            <a:off x="4644008" y="5805264"/>
            <a:ext cx="3312368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blouk 54"/>
          <p:cNvSpPr/>
          <p:nvPr/>
        </p:nvSpPr>
        <p:spPr>
          <a:xfrm rot="16200000">
            <a:off x="4139952" y="2492896"/>
            <a:ext cx="6120680" cy="6408712"/>
          </a:xfrm>
          <a:prstGeom prst="arc">
            <a:avLst>
              <a:gd name="adj1" fmla="val 16668562"/>
              <a:gd name="adj2" fmla="val 1870616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TextovéPole 55"/>
          <p:cNvSpPr txBox="1"/>
          <p:nvPr/>
        </p:nvSpPr>
        <p:spPr>
          <a:xfrm>
            <a:off x="4860032" y="3356992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l</a:t>
            </a:r>
            <a:endParaRPr lang="cs-CZ" dirty="0"/>
          </a:p>
        </p:txBody>
      </p:sp>
      <p:sp>
        <p:nvSpPr>
          <p:cNvPr id="57" name="TextovéPole 56"/>
          <p:cNvSpPr txBox="1"/>
          <p:nvPr/>
        </p:nvSpPr>
        <p:spPr>
          <a:xfrm>
            <a:off x="3995936" y="4077072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sp>
        <p:nvSpPr>
          <p:cNvPr id="59" name="Volný tvar 58"/>
          <p:cNvSpPr/>
          <p:nvPr/>
        </p:nvSpPr>
        <p:spPr>
          <a:xfrm>
            <a:off x="4260915" y="4496586"/>
            <a:ext cx="3280528" cy="1018094"/>
          </a:xfrm>
          <a:custGeom>
            <a:avLst/>
            <a:gdLst>
              <a:gd name="connsiteX0" fmla="*/ 386499 w 3280528"/>
              <a:gd name="connsiteY0" fmla="*/ 1018094 h 1018094"/>
              <a:gd name="connsiteX1" fmla="*/ 3280528 w 3280528"/>
              <a:gd name="connsiteY1" fmla="*/ 1018094 h 1018094"/>
              <a:gd name="connsiteX2" fmla="*/ 0 w 3280528"/>
              <a:gd name="connsiteY2" fmla="*/ 0 h 1018094"/>
              <a:gd name="connsiteX3" fmla="*/ 386499 w 3280528"/>
              <a:gd name="connsiteY3" fmla="*/ 1018094 h 1018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80528" h="1018094">
                <a:moveTo>
                  <a:pt x="386499" y="1018094"/>
                </a:moveTo>
                <a:lnTo>
                  <a:pt x="3280528" y="1018094"/>
                </a:lnTo>
                <a:lnTo>
                  <a:pt x="0" y="0"/>
                </a:lnTo>
                <a:lnTo>
                  <a:pt x="386499" y="101809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19292E-6 L -3.61111E-6 -0.0421 " pathEditMode="relative" ptsTypes="AA">
                                      <p:cBhvr>
                                        <p:cTn id="6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3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5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000"/>
                            </p:stCondLst>
                            <p:childTnLst>
                              <p:par>
                                <p:cTn id="8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1" grpId="0"/>
      <p:bldP spid="48" grpId="0" animBg="1"/>
      <p:bldP spid="49" grpId="0"/>
      <p:bldP spid="55" grpId="0" animBg="1"/>
      <p:bldP spid="56" grpId="0"/>
      <p:bldP spid="57" grpId="0"/>
      <p:bldP spid="5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ovéPole 45"/>
          <p:cNvSpPr txBox="1"/>
          <p:nvPr/>
        </p:nvSpPr>
        <p:spPr>
          <a:xfrm>
            <a:off x="4401380" y="5733256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2" name="Zaoblený obdélník 1"/>
          <p:cNvSpPr/>
          <p:nvPr/>
        </p:nvSpPr>
        <p:spPr>
          <a:xfrm>
            <a:off x="323528" y="188640"/>
            <a:ext cx="8352928" cy="936104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Sestroj trojúhelník ABC, je-li dáno a = 8 cm, b= 3 cm a c = 7 cm.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" name="Zaoblený obdélník 2"/>
          <p:cNvSpPr/>
          <p:nvPr/>
        </p:nvSpPr>
        <p:spPr>
          <a:xfrm>
            <a:off x="611560" y="1556792"/>
            <a:ext cx="19442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4. Ověření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22" name="Zaoblený obdélník 21"/>
          <p:cNvSpPr/>
          <p:nvPr/>
        </p:nvSpPr>
        <p:spPr>
          <a:xfrm>
            <a:off x="5004048" y="3501008"/>
            <a:ext cx="2088232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5. Diskuze</a:t>
            </a:r>
            <a:endParaRPr lang="cs-CZ" sz="2400" b="1" dirty="0">
              <a:solidFill>
                <a:schemeClr val="tx1"/>
              </a:solidFill>
            </a:endParaRPr>
          </a:p>
        </p:txBody>
      </p:sp>
      <p:cxnSp>
        <p:nvCxnSpPr>
          <p:cNvPr id="34" name="Přímá spojovací čára 33"/>
          <p:cNvCxnSpPr/>
          <p:nvPr/>
        </p:nvCxnSpPr>
        <p:spPr>
          <a:xfrm>
            <a:off x="1305036" y="5517232"/>
            <a:ext cx="43924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ovací čára 39"/>
          <p:cNvCxnSpPr/>
          <p:nvPr/>
        </p:nvCxnSpPr>
        <p:spPr>
          <a:xfrm>
            <a:off x="1665076" y="5373216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ovéPole 40"/>
          <p:cNvSpPr txBox="1"/>
          <p:nvPr/>
        </p:nvSpPr>
        <p:spPr>
          <a:xfrm>
            <a:off x="1521060" y="573325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20884">
            <a:off x="662423" y="5528292"/>
            <a:ext cx="7892607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5" name="Přímá spojovací čára 44"/>
          <p:cNvCxnSpPr/>
          <p:nvPr/>
        </p:nvCxnSpPr>
        <p:spPr>
          <a:xfrm>
            <a:off x="4545396" y="5373216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blouk 47"/>
          <p:cNvSpPr/>
          <p:nvPr/>
        </p:nvSpPr>
        <p:spPr>
          <a:xfrm>
            <a:off x="368932" y="4437112"/>
            <a:ext cx="2520280" cy="2520280"/>
          </a:xfrm>
          <a:prstGeom prst="arc">
            <a:avLst>
              <a:gd name="adj1" fmla="val 11983378"/>
              <a:gd name="adj2" fmla="val 1962408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TextovéPole 48"/>
          <p:cNvSpPr txBox="1"/>
          <p:nvPr/>
        </p:nvSpPr>
        <p:spPr>
          <a:xfrm>
            <a:off x="584956" y="4437112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sp>
        <p:nvSpPr>
          <p:cNvPr id="55" name="Oblouk 54"/>
          <p:cNvSpPr/>
          <p:nvPr/>
        </p:nvSpPr>
        <p:spPr>
          <a:xfrm rot="16200000">
            <a:off x="1165363" y="2492896"/>
            <a:ext cx="6120680" cy="6408712"/>
          </a:xfrm>
          <a:prstGeom prst="arc">
            <a:avLst>
              <a:gd name="adj1" fmla="val 16668562"/>
              <a:gd name="adj2" fmla="val 1870616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TextovéPole 55"/>
          <p:cNvSpPr txBox="1"/>
          <p:nvPr/>
        </p:nvSpPr>
        <p:spPr>
          <a:xfrm>
            <a:off x="1881100" y="3491716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l</a:t>
            </a:r>
            <a:endParaRPr lang="cs-CZ" dirty="0"/>
          </a:p>
        </p:txBody>
      </p:sp>
      <p:sp>
        <p:nvSpPr>
          <p:cNvPr id="57" name="TextovéPole 56"/>
          <p:cNvSpPr txBox="1"/>
          <p:nvPr/>
        </p:nvSpPr>
        <p:spPr>
          <a:xfrm>
            <a:off x="1017004" y="4077072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sp>
        <p:nvSpPr>
          <p:cNvPr id="59" name="Volný tvar 58"/>
          <p:cNvSpPr/>
          <p:nvPr/>
        </p:nvSpPr>
        <p:spPr>
          <a:xfrm>
            <a:off x="1281983" y="4496586"/>
            <a:ext cx="3280528" cy="1018094"/>
          </a:xfrm>
          <a:custGeom>
            <a:avLst/>
            <a:gdLst>
              <a:gd name="connsiteX0" fmla="*/ 386499 w 3280528"/>
              <a:gd name="connsiteY0" fmla="*/ 1018094 h 1018094"/>
              <a:gd name="connsiteX1" fmla="*/ 3280528 w 3280528"/>
              <a:gd name="connsiteY1" fmla="*/ 1018094 h 1018094"/>
              <a:gd name="connsiteX2" fmla="*/ 0 w 3280528"/>
              <a:gd name="connsiteY2" fmla="*/ 0 h 1018094"/>
              <a:gd name="connsiteX3" fmla="*/ 386499 w 3280528"/>
              <a:gd name="connsiteY3" fmla="*/ 1018094 h 1018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80528" h="1018094">
                <a:moveTo>
                  <a:pt x="386499" y="1018094"/>
                </a:moveTo>
                <a:lnTo>
                  <a:pt x="3280528" y="1018094"/>
                </a:lnTo>
                <a:lnTo>
                  <a:pt x="0" y="0"/>
                </a:lnTo>
                <a:lnTo>
                  <a:pt x="386499" y="101809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TextovéPole 43"/>
          <p:cNvSpPr txBox="1"/>
          <p:nvPr/>
        </p:nvSpPr>
        <p:spPr>
          <a:xfrm>
            <a:off x="539552" y="2348880"/>
            <a:ext cx="48965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Přeměříme v konstrukci délky stran a zkontrolujeme jestli odpovídají zadaným údajům.</a:t>
            </a:r>
            <a:endParaRPr lang="cs-CZ" sz="2000" dirty="0"/>
          </a:p>
        </p:txBody>
      </p:sp>
      <p:cxnSp>
        <p:nvCxnSpPr>
          <p:cNvPr id="53" name="Přímá spojovací čára 52"/>
          <p:cNvCxnSpPr/>
          <p:nvPr/>
        </p:nvCxnSpPr>
        <p:spPr>
          <a:xfrm>
            <a:off x="5349246" y="2996952"/>
            <a:ext cx="3183194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ovéPole 57"/>
          <p:cNvSpPr txBox="1"/>
          <p:nvPr/>
        </p:nvSpPr>
        <p:spPr>
          <a:xfrm>
            <a:off x="5697650" y="1844824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sp>
        <p:nvSpPr>
          <p:cNvPr id="60" name="TextovéPole 59"/>
          <p:cNvSpPr txBox="1"/>
          <p:nvPr/>
        </p:nvSpPr>
        <p:spPr>
          <a:xfrm>
            <a:off x="7092280" y="2060848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8 cm</a:t>
            </a:r>
            <a:endParaRPr lang="cs-CZ" b="1" dirty="0"/>
          </a:p>
        </p:txBody>
      </p:sp>
      <p:sp>
        <p:nvSpPr>
          <p:cNvPr id="61" name="TextovéPole 60"/>
          <p:cNvSpPr txBox="1"/>
          <p:nvPr/>
        </p:nvSpPr>
        <p:spPr>
          <a:xfrm>
            <a:off x="5076056" y="2204864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3 cm</a:t>
            </a:r>
            <a:endParaRPr lang="cs-CZ" b="1" dirty="0"/>
          </a:p>
        </p:txBody>
      </p:sp>
      <p:sp>
        <p:nvSpPr>
          <p:cNvPr id="62" name="TextovéPole 61"/>
          <p:cNvSpPr txBox="1"/>
          <p:nvPr/>
        </p:nvSpPr>
        <p:spPr>
          <a:xfrm>
            <a:off x="6588224" y="2996952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7 cm</a:t>
            </a:r>
            <a:endParaRPr lang="cs-CZ" b="1" dirty="0"/>
          </a:p>
        </p:txBody>
      </p:sp>
      <p:cxnSp>
        <p:nvCxnSpPr>
          <p:cNvPr id="63" name="Přímá spojovací čára 62"/>
          <p:cNvCxnSpPr/>
          <p:nvPr/>
        </p:nvCxnSpPr>
        <p:spPr>
          <a:xfrm flipH="1" flipV="1">
            <a:off x="6012160" y="1988840"/>
            <a:ext cx="252028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Přímá spojovací čára 63"/>
          <p:cNvCxnSpPr/>
          <p:nvPr/>
        </p:nvCxnSpPr>
        <p:spPr>
          <a:xfrm flipH="1">
            <a:off x="5355210" y="1988840"/>
            <a:ext cx="648072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Přímá spojovací čára 64"/>
          <p:cNvCxnSpPr/>
          <p:nvPr/>
        </p:nvCxnSpPr>
        <p:spPr>
          <a:xfrm>
            <a:off x="5364088" y="2996952"/>
            <a:ext cx="316835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Přímá spojovací čára 65"/>
          <p:cNvCxnSpPr/>
          <p:nvPr/>
        </p:nvCxnSpPr>
        <p:spPr>
          <a:xfrm flipH="1" flipV="1">
            <a:off x="6012160" y="1988840"/>
            <a:ext cx="2520280" cy="10081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Přímá spojovací čára 66"/>
          <p:cNvCxnSpPr/>
          <p:nvPr/>
        </p:nvCxnSpPr>
        <p:spPr>
          <a:xfrm flipH="1">
            <a:off x="5363104" y="1978978"/>
            <a:ext cx="648072" cy="10081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ovéPole 67"/>
          <p:cNvSpPr txBox="1"/>
          <p:nvPr/>
        </p:nvSpPr>
        <p:spPr>
          <a:xfrm>
            <a:off x="4860032" y="1340768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sp>
        <p:nvSpPr>
          <p:cNvPr id="69" name="TextovéPole 68"/>
          <p:cNvSpPr txBox="1"/>
          <p:nvPr/>
        </p:nvSpPr>
        <p:spPr>
          <a:xfrm>
            <a:off x="6372200" y="1196752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l</a:t>
            </a:r>
            <a:endParaRPr lang="cs-CZ" dirty="0"/>
          </a:p>
        </p:txBody>
      </p:sp>
      <p:sp>
        <p:nvSpPr>
          <p:cNvPr id="70" name="TextovéPole 69"/>
          <p:cNvSpPr txBox="1"/>
          <p:nvPr/>
        </p:nvSpPr>
        <p:spPr>
          <a:xfrm>
            <a:off x="8505962" y="2708920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71" name="TextovéPole 70"/>
          <p:cNvSpPr txBox="1"/>
          <p:nvPr/>
        </p:nvSpPr>
        <p:spPr>
          <a:xfrm>
            <a:off x="4974364" y="270892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72" name="Oblouk 71"/>
          <p:cNvSpPr/>
          <p:nvPr/>
        </p:nvSpPr>
        <p:spPr>
          <a:xfrm rot="16200000">
            <a:off x="5690066" y="1490565"/>
            <a:ext cx="2736304" cy="2668180"/>
          </a:xfrm>
          <a:prstGeom prst="arc">
            <a:avLst>
              <a:gd name="adj1" fmla="val 15577969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3" name="Oblouk 72"/>
          <p:cNvSpPr/>
          <p:nvPr/>
        </p:nvSpPr>
        <p:spPr>
          <a:xfrm>
            <a:off x="3814212" y="1556792"/>
            <a:ext cx="2520280" cy="2520280"/>
          </a:xfrm>
          <a:prstGeom prst="arc">
            <a:avLst>
              <a:gd name="adj1" fmla="val 16200000"/>
              <a:gd name="adj2" fmla="val 2119307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4" name="Přímá spojovací čára 73"/>
          <p:cNvCxnSpPr/>
          <p:nvPr/>
        </p:nvCxnSpPr>
        <p:spPr>
          <a:xfrm flipH="1" flipV="1">
            <a:off x="6012160" y="1988840"/>
            <a:ext cx="2520280" cy="1008112"/>
          </a:xfrm>
          <a:prstGeom prst="line">
            <a:avLst/>
          </a:prstGeom>
          <a:ln w="28575"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Přímá spojovací čára 75"/>
          <p:cNvCxnSpPr/>
          <p:nvPr/>
        </p:nvCxnSpPr>
        <p:spPr>
          <a:xfrm flipV="1">
            <a:off x="5364088" y="1988840"/>
            <a:ext cx="648072" cy="1008113"/>
          </a:xfrm>
          <a:prstGeom prst="line">
            <a:avLst/>
          </a:prstGeom>
          <a:ln w="28575"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4174445">
            <a:off x="-450090" y="5545087"/>
            <a:ext cx="3517386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4" name="Přímá spojovací čára 83"/>
          <p:cNvCxnSpPr/>
          <p:nvPr/>
        </p:nvCxnSpPr>
        <p:spPr>
          <a:xfrm>
            <a:off x="5364088" y="2996952"/>
            <a:ext cx="3168352" cy="0"/>
          </a:xfrm>
          <a:prstGeom prst="line">
            <a:avLst/>
          </a:prstGeom>
          <a:ln w="28575">
            <a:solidFill>
              <a:srgbClr val="44F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9913" y="5536086"/>
            <a:ext cx="767658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5" name="TextovéPole 84"/>
          <p:cNvSpPr txBox="1"/>
          <p:nvPr/>
        </p:nvSpPr>
        <p:spPr>
          <a:xfrm>
            <a:off x="5076056" y="4221088"/>
            <a:ext cx="2517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Konstrukce má 1 řešení. 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86" name="TextovéPole 85"/>
          <p:cNvSpPr txBox="1"/>
          <p:nvPr/>
        </p:nvSpPr>
        <p:spPr>
          <a:xfrm>
            <a:off x="5148064" y="4581128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 jedné polorovině mají kružnice k a l jeden průsečík.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autoRev="1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8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autoRev="1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8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autoRev="1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00"/>
                            </p:stCondLst>
                            <p:childTnLst>
                              <p:par>
                                <p:cTn id="19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6" dur="500" autoRev="1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8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500" autoRev="1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8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500" autoRev="1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200"/>
                            </p:stCondLst>
                            <p:childTnLst>
                              <p:par>
                                <p:cTn id="37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4" dur="500" autoRev="1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8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500" autoRev="1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8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6" dur="500" autoRev="1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2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200"/>
                            </p:stCondLst>
                            <p:childTnLst>
                              <p:par>
                                <p:cTn id="5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3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3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44" grpId="0"/>
      <p:bldP spid="61" grpId="0"/>
      <p:bldP spid="62" grpId="0"/>
      <p:bldP spid="85" grpId="0"/>
      <p:bldP spid="8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323528" y="116632"/>
            <a:ext cx="8568952" cy="1152128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Sestroj trojúhelník MNO, je-li dáno m = 4,5 cm, n= 6,3 cm a </a:t>
            </a:r>
          </a:p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o = 7,4 cm.  Kontroluj postup s tabulí, narýsuj a proveď ověření konstrukce .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" name="Zaoblený obdélník 2"/>
          <p:cNvSpPr/>
          <p:nvPr/>
        </p:nvSpPr>
        <p:spPr>
          <a:xfrm>
            <a:off x="683568" y="1484784"/>
            <a:ext cx="19442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1. Rozbor</a:t>
            </a:r>
            <a:endParaRPr lang="cs-CZ" sz="2400" b="1" dirty="0">
              <a:solidFill>
                <a:schemeClr val="tx1"/>
              </a:solidFill>
            </a:endParaRPr>
          </a:p>
        </p:txBody>
      </p:sp>
      <p:cxnSp>
        <p:nvCxnSpPr>
          <p:cNvPr id="4" name="Přímá spojovací čára 3"/>
          <p:cNvCxnSpPr/>
          <p:nvPr/>
        </p:nvCxnSpPr>
        <p:spPr>
          <a:xfrm flipH="1">
            <a:off x="683568" y="3789040"/>
            <a:ext cx="311953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/>
          <p:cNvSpPr txBox="1"/>
          <p:nvPr/>
        </p:nvSpPr>
        <p:spPr>
          <a:xfrm flipH="1">
            <a:off x="3056925" y="2348880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 flipH="1">
            <a:off x="1470946" y="2852936"/>
            <a:ext cx="811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6,3 cm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 flipH="1">
            <a:off x="3446846" y="2987660"/>
            <a:ext cx="811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4,5 cm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 flipH="1">
            <a:off x="1964921" y="3789040"/>
            <a:ext cx="811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7,4 cm</a:t>
            </a:r>
            <a:endParaRPr lang="cs-CZ" dirty="0"/>
          </a:p>
        </p:txBody>
      </p:sp>
      <p:cxnSp>
        <p:nvCxnSpPr>
          <p:cNvPr id="9" name="Přímá spojovací čára 8"/>
          <p:cNvCxnSpPr/>
          <p:nvPr/>
        </p:nvCxnSpPr>
        <p:spPr>
          <a:xfrm flipV="1">
            <a:off x="683568" y="2780928"/>
            <a:ext cx="2469875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>
            <a:off x="3162143" y="2780928"/>
            <a:ext cx="635111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 flipH="1">
            <a:off x="683568" y="3789040"/>
            <a:ext cx="310498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čára 11"/>
          <p:cNvCxnSpPr/>
          <p:nvPr/>
        </p:nvCxnSpPr>
        <p:spPr>
          <a:xfrm flipV="1">
            <a:off x="683568" y="2780928"/>
            <a:ext cx="2469875" cy="10081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3140718" y="2771066"/>
            <a:ext cx="635111" cy="10081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 flipH="1">
            <a:off x="3928876" y="2132856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l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 flipH="1">
            <a:off x="2194907" y="2060848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sp>
        <p:nvSpPr>
          <p:cNvPr id="16" name="Oblouk 15"/>
          <p:cNvSpPr/>
          <p:nvPr/>
        </p:nvSpPr>
        <p:spPr>
          <a:xfrm rot="1105941">
            <a:off x="531142" y="1920939"/>
            <a:ext cx="2736304" cy="2668180"/>
          </a:xfrm>
          <a:prstGeom prst="arc">
            <a:avLst>
              <a:gd name="adj1" fmla="val 15577969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louk 16"/>
          <p:cNvSpPr/>
          <p:nvPr/>
        </p:nvSpPr>
        <p:spPr>
          <a:xfrm rot="16888947">
            <a:off x="2709400" y="2483287"/>
            <a:ext cx="2520280" cy="2520280"/>
          </a:xfrm>
          <a:prstGeom prst="arc">
            <a:avLst>
              <a:gd name="adj1" fmla="val 16200000"/>
              <a:gd name="adj2" fmla="val 2119307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 flipH="1">
            <a:off x="539552" y="378904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M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 flipH="1">
            <a:off x="3779912" y="3717032"/>
            <a:ext cx="333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</a:t>
            </a:r>
            <a:endParaRPr lang="cs-CZ" dirty="0"/>
          </a:p>
        </p:txBody>
      </p:sp>
      <p:sp>
        <p:nvSpPr>
          <p:cNvPr id="21" name="Zaoblený obdélník 20"/>
          <p:cNvSpPr/>
          <p:nvPr/>
        </p:nvSpPr>
        <p:spPr>
          <a:xfrm>
            <a:off x="395536" y="4365104"/>
            <a:ext cx="37444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Podmínky pro sestrojení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827584" y="5085184"/>
            <a:ext cx="1535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m + n &gt; o</a:t>
            </a:r>
            <a:endParaRPr lang="cs-CZ" sz="2800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395536" y="5517232"/>
            <a:ext cx="19319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4,5 + 6,3 &gt; 7,4</a:t>
            </a:r>
            <a:endParaRPr lang="cs-CZ" sz="2400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1006827" y="5930116"/>
            <a:ext cx="14077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10,8 &gt; 7,4</a:t>
            </a:r>
            <a:endParaRPr lang="cs-CZ" sz="2400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2699792" y="5991671"/>
            <a:ext cx="1975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</a:rPr>
              <a:t>Δ</a:t>
            </a:r>
            <a:r>
              <a:rPr lang="cs-CZ" sz="2400" b="1" dirty="0" smtClean="0">
                <a:solidFill>
                  <a:srgbClr val="C00000"/>
                </a:solidFill>
              </a:rPr>
              <a:t> lze sestrojit.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27" name="Zaoblený obdélník 26"/>
          <p:cNvSpPr/>
          <p:nvPr/>
        </p:nvSpPr>
        <p:spPr>
          <a:xfrm>
            <a:off x="5292080" y="1484784"/>
            <a:ext cx="2952328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2. Postup konstrukce</a:t>
            </a:r>
            <a:endParaRPr lang="cs-CZ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5508104" y="3860800"/>
          <a:ext cx="1554163" cy="346075"/>
        </p:xfrm>
        <a:graphic>
          <a:graphicData uri="http://schemas.openxmlformats.org/presentationml/2006/ole">
            <p:oleObj spid="_x0000_s29698" name="Rovnice" r:id="rId4" imgW="914400" imgH="203040" progId="Equation.3">
              <p:embed/>
            </p:oleObj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5456238" y="2492375"/>
          <a:ext cx="2590800" cy="433388"/>
        </p:xfrm>
        <a:graphic>
          <a:graphicData uri="http://schemas.openxmlformats.org/presentationml/2006/ole">
            <p:oleObj spid="_x0000_s29699" name="Rovnice" r:id="rId5" imgW="1523880" imgH="253800" progId="Equation.3">
              <p:embed/>
            </p:oleObj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5465763" y="2997200"/>
          <a:ext cx="2246312" cy="346075"/>
        </p:xfrm>
        <a:graphic>
          <a:graphicData uri="http://schemas.openxmlformats.org/presentationml/2006/ole">
            <p:oleObj spid="_x0000_s29700" name="Rovnice" r:id="rId6" imgW="1320480" imgH="203040" progId="Equation.3">
              <p:embed/>
            </p:oleObj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5467350" y="3429000"/>
          <a:ext cx="2136775" cy="346075"/>
        </p:xfrm>
        <a:graphic>
          <a:graphicData uri="http://schemas.openxmlformats.org/presentationml/2006/ole">
            <p:oleObj spid="_x0000_s29701" name="Rovnice" r:id="rId7" imgW="1257120" imgH="203040" progId="Equation.3">
              <p:embed/>
            </p:oleObj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5508104" y="4292600"/>
          <a:ext cx="1038225" cy="346075"/>
        </p:xfrm>
        <a:graphic>
          <a:graphicData uri="http://schemas.openxmlformats.org/presentationml/2006/ole">
            <p:oleObj spid="_x0000_s29702" name="Rovnice" r:id="rId8" imgW="609480" imgH="203040" progId="Equation.3">
              <p:embed/>
            </p:oleObj>
          </a:graphicData>
        </a:graphic>
      </p:graphicFrame>
      <p:sp>
        <p:nvSpPr>
          <p:cNvPr id="33" name="Zaoblený obdélník 32"/>
          <p:cNvSpPr/>
          <p:nvPr/>
        </p:nvSpPr>
        <p:spPr>
          <a:xfrm>
            <a:off x="5436096" y="4797152"/>
            <a:ext cx="2088232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5. Diskuze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5510835" y="5661248"/>
            <a:ext cx="2517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Konstrukce má 1 řešení. </a:t>
            </a:r>
            <a:endParaRPr lang="cs-CZ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0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60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2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2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2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2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4" grpId="0"/>
      <p:bldP spid="15" grpId="0"/>
      <p:bldP spid="16" grpId="0" animBg="1"/>
      <p:bldP spid="17" grpId="0" animBg="1"/>
      <p:bldP spid="19" grpId="0"/>
      <p:bldP spid="20" grpId="0"/>
      <p:bldP spid="21" grpId="0" animBg="1"/>
      <p:bldP spid="23" grpId="0"/>
      <p:bldP spid="24" grpId="0"/>
      <p:bldP spid="25" grpId="0"/>
      <p:bldP spid="26" grpId="0"/>
      <p:bldP spid="27" grpId="0" animBg="1"/>
      <p:bldP spid="33" grpId="0" animBg="1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323528" y="116632"/>
            <a:ext cx="8568952" cy="1152128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Sestroj trojúhelník EFG, je-li dáno e = 2,5 cm, f = 4,2 cm a </a:t>
            </a:r>
          </a:p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g </a:t>
            </a:r>
            <a:r>
              <a:rPr lang="cs-CZ" sz="2400" b="1" smtClean="0">
                <a:solidFill>
                  <a:schemeClr val="tx1"/>
                </a:solidFill>
              </a:rPr>
              <a:t>= 7,4 </a:t>
            </a:r>
            <a:r>
              <a:rPr lang="cs-CZ" sz="2400" b="1" dirty="0" smtClean="0">
                <a:solidFill>
                  <a:schemeClr val="tx1"/>
                </a:solidFill>
              </a:rPr>
              <a:t>cm.  Kontroluj postup s tabulí, narýsuj a proveď ověření konstrukce .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" name="Zaoblený obdélník 2"/>
          <p:cNvSpPr/>
          <p:nvPr/>
        </p:nvSpPr>
        <p:spPr>
          <a:xfrm>
            <a:off x="683568" y="1484784"/>
            <a:ext cx="19442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1. Rozbor</a:t>
            </a:r>
            <a:endParaRPr lang="cs-CZ" sz="2400" b="1" dirty="0">
              <a:solidFill>
                <a:schemeClr val="tx1"/>
              </a:solidFill>
            </a:endParaRPr>
          </a:p>
        </p:txBody>
      </p:sp>
      <p:cxnSp>
        <p:nvCxnSpPr>
          <p:cNvPr id="4" name="Přímá spojovací čára 3"/>
          <p:cNvCxnSpPr/>
          <p:nvPr/>
        </p:nvCxnSpPr>
        <p:spPr>
          <a:xfrm flipH="1">
            <a:off x="683568" y="3789040"/>
            <a:ext cx="311953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/>
          <p:cNvSpPr txBox="1"/>
          <p:nvPr/>
        </p:nvSpPr>
        <p:spPr>
          <a:xfrm flipH="1">
            <a:off x="3056925" y="2348880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G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 flipH="1">
            <a:off x="1470946" y="2852936"/>
            <a:ext cx="811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4,2 cm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 flipH="1">
            <a:off x="3446846" y="2987660"/>
            <a:ext cx="811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2,5 cm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 flipH="1">
            <a:off x="1964921" y="3789040"/>
            <a:ext cx="811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7,4 cm</a:t>
            </a:r>
            <a:endParaRPr lang="cs-CZ" dirty="0"/>
          </a:p>
        </p:txBody>
      </p:sp>
      <p:cxnSp>
        <p:nvCxnSpPr>
          <p:cNvPr id="9" name="Přímá spojovací čára 8"/>
          <p:cNvCxnSpPr/>
          <p:nvPr/>
        </p:nvCxnSpPr>
        <p:spPr>
          <a:xfrm flipV="1">
            <a:off x="683568" y="2780928"/>
            <a:ext cx="2469875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>
            <a:off x="3162143" y="2780928"/>
            <a:ext cx="635111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 flipH="1">
            <a:off x="683568" y="3789040"/>
            <a:ext cx="310498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čára 11"/>
          <p:cNvCxnSpPr/>
          <p:nvPr/>
        </p:nvCxnSpPr>
        <p:spPr>
          <a:xfrm flipV="1">
            <a:off x="683568" y="2780928"/>
            <a:ext cx="2469875" cy="10081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3140718" y="2772050"/>
            <a:ext cx="635111" cy="10081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 flipH="1">
            <a:off x="539552" y="378904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E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 flipH="1">
            <a:off x="3779912" y="3717032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F</a:t>
            </a:r>
            <a:endParaRPr lang="cs-CZ" dirty="0"/>
          </a:p>
        </p:txBody>
      </p:sp>
      <p:sp>
        <p:nvSpPr>
          <p:cNvPr id="21" name="Zaoblený obdélník 20"/>
          <p:cNvSpPr/>
          <p:nvPr/>
        </p:nvSpPr>
        <p:spPr>
          <a:xfrm>
            <a:off x="4716016" y="1628800"/>
            <a:ext cx="3744416" cy="648072"/>
          </a:xfrm>
          <a:prstGeom prst="roundRect">
            <a:avLst>
              <a:gd name="adj" fmla="val 3278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185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cs-CZ" sz="2400" b="1" dirty="0" smtClean="0">
                <a:solidFill>
                  <a:schemeClr val="tx1"/>
                </a:solidFill>
              </a:rPr>
              <a:t>Podmínky pro sestrojení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6228184" y="2564904"/>
            <a:ext cx="13516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e + f &gt; g</a:t>
            </a:r>
            <a:endParaRPr lang="cs-CZ" sz="2800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5796136" y="2996952"/>
            <a:ext cx="19319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2,5 + 4,2 &gt; 7,4</a:t>
            </a:r>
            <a:endParaRPr lang="cs-CZ" sz="2400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6407427" y="3409836"/>
            <a:ext cx="12522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6,7 &lt; 7,4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4499992" y="4941168"/>
            <a:ext cx="4184543" cy="76944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l-GR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Δ</a:t>
            </a:r>
            <a:r>
              <a:rPr lang="cs-CZ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nelze sestrojit!</a:t>
            </a:r>
            <a:endParaRPr lang="cs-CZ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8" name="Obdélník 37"/>
          <p:cNvSpPr/>
          <p:nvPr/>
        </p:nvSpPr>
        <p:spPr>
          <a:xfrm>
            <a:off x="5526158" y="4005064"/>
            <a:ext cx="26175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cs-CZ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POZOR !</a:t>
            </a:r>
            <a:endParaRPr lang="cs-CZ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40" name="Přímá spojovací čára 39"/>
          <p:cNvCxnSpPr/>
          <p:nvPr/>
        </p:nvCxnSpPr>
        <p:spPr>
          <a:xfrm>
            <a:off x="899592" y="5373216"/>
            <a:ext cx="28083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ovací čára 41"/>
          <p:cNvCxnSpPr/>
          <p:nvPr/>
        </p:nvCxnSpPr>
        <p:spPr>
          <a:xfrm>
            <a:off x="971600" y="5229200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ovací čára 42"/>
          <p:cNvCxnSpPr/>
          <p:nvPr/>
        </p:nvCxnSpPr>
        <p:spPr>
          <a:xfrm>
            <a:off x="3419872" y="5229200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blouk 43"/>
          <p:cNvSpPr/>
          <p:nvPr/>
        </p:nvSpPr>
        <p:spPr>
          <a:xfrm rot="3327602">
            <a:off x="-322104" y="4122319"/>
            <a:ext cx="2736304" cy="2668180"/>
          </a:xfrm>
          <a:prstGeom prst="arc">
            <a:avLst>
              <a:gd name="adj1" fmla="val 16300130"/>
              <a:gd name="adj2" fmla="val 2027465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Oblouk 44"/>
          <p:cNvSpPr/>
          <p:nvPr/>
        </p:nvSpPr>
        <p:spPr>
          <a:xfrm rot="14466526">
            <a:off x="2465876" y="4757766"/>
            <a:ext cx="1645726" cy="1424106"/>
          </a:xfrm>
          <a:prstGeom prst="arc">
            <a:avLst>
              <a:gd name="adj1" fmla="val 16545998"/>
              <a:gd name="adj2" fmla="val 2112408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TextovéPole 45"/>
          <p:cNvSpPr txBox="1"/>
          <p:nvPr/>
        </p:nvSpPr>
        <p:spPr>
          <a:xfrm flipH="1">
            <a:off x="827584" y="4797152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E</a:t>
            </a:r>
            <a:endParaRPr lang="cs-CZ" dirty="0"/>
          </a:p>
        </p:txBody>
      </p:sp>
      <p:sp>
        <p:nvSpPr>
          <p:cNvPr id="47" name="TextovéPole 46"/>
          <p:cNvSpPr txBox="1"/>
          <p:nvPr/>
        </p:nvSpPr>
        <p:spPr>
          <a:xfrm flipH="1">
            <a:off x="3347864" y="4797152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F</a:t>
            </a:r>
            <a:endParaRPr lang="cs-CZ" dirty="0"/>
          </a:p>
        </p:txBody>
      </p:sp>
      <p:cxnSp>
        <p:nvCxnSpPr>
          <p:cNvPr id="49" name="Přímá spojovací šipka 48"/>
          <p:cNvCxnSpPr/>
          <p:nvPr/>
        </p:nvCxnSpPr>
        <p:spPr>
          <a:xfrm flipV="1">
            <a:off x="971600" y="4941168"/>
            <a:ext cx="1296144" cy="43204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Přímá spojovací šipka 50"/>
          <p:cNvCxnSpPr/>
          <p:nvPr/>
        </p:nvCxnSpPr>
        <p:spPr>
          <a:xfrm flipH="1" flipV="1">
            <a:off x="2627784" y="5013176"/>
            <a:ext cx="792088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bdélník 51"/>
          <p:cNvSpPr/>
          <p:nvPr/>
        </p:nvSpPr>
        <p:spPr>
          <a:xfrm>
            <a:off x="2843808" y="4797152"/>
            <a:ext cx="476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2,5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3" name="Obdélník 52"/>
          <p:cNvSpPr/>
          <p:nvPr/>
        </p:nvSpPr>
        <p:spPr>
          <a:xfrm>
            <a:off x="1403648" y="4797152"/>
            <a:ext cx="476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4,2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4" name="TextovéPole 53"/>
          <p:cNvSpPr txBox="1"/>
          <p:nvPr/>
        </p:nvSpPr>
        <p:spPr>
          <a:xfrm flipH="1">
            <a:off x="1907704" y="4437112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sp>
        <p:nvSpPr>
          <p:cNvPr id="55" name="TextovéPole 54"/>
          <p:cNvSpPr txBox="1"/>
          <p:nvPr/>
        </p:nvSpPr>
        <p:spPr>
          <a:xfrm flipH="1">
            <a:off x="2627784" y="4509120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l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5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9" grpId="0"/>
      <p:bldP spid="20" grpId="0"/>
      <p:bldP spid="21" grpId="0" animBg="1"/>
      <p:bldP spid="23" grpId="0"/>
      <p:bldP spid="24" grpId="0"/>
      <p:bldP spid="25" grpId="0"/>
      <p:bldP spid="26" grpId="0"/>
      <p:bldP spid="44" grpId="0" animBg="1"/>
      <p:bldP spid="45" grpId="0" animBg="1"/>
      <p:bldP spid="46" grpId="0"/>
      <p:bldP spid="47" grpId="0"/>
      <p:bldP spid="52" grpId="0"/>
      <p:bldP spid="53" grpId="0"/>
      <p:bldP spid="54" grpId="0"/>
      <p:bldP spid="5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9552" y="2595101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3787</TotalTime>
  <Words>512</Words>
  <Application>Microsoft Office PowerPoint</Application>
  <PresentationFormat>Předvádění na obrazovce (4:3)</PresentationFormat>
  <Paragraphs>156</Paragraphs>
  <Slides>9</Slides>
  <Notes>4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1" baseType="lpstr">
      <vt:lpstr>Motiv sady Office</vt:lpstr>
      <vt:lpstr>Rovnice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Zlomky</dc:title>
  <dc:creator>Ehlerová</dc:creator>
  <cp:lastModifiedBy>Ehlerová</cp:lastModifiedBy>
  <cp:revision>393</cp:revision>
  <dcterms:created xsi:type="dcterms:W3CDTF">2012-10-20T17:50:45Z</dcterms:created>
  <dcterms:modified xsi:type="dcterms:W3CDTF">2013-02-18T19:56:55Z</dcterms:modified>
</cp:coreProperties>
</file>