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66" r:id="rId3"/>
    <p:sldId id="331" r:id="rId4"/>
    <p:sldId id="328" r:id="rId5"/>
    <p:sldId id="344" r:id="rId6"/>
    <p:sldId id="349" r:id="rId7"/>
    <p:sldId id="348" r:id="rId8"/>
    <p:sldId id="29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DAD"/>
    <a:srgbClr val="77933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73" autoAdjust="0"/>
    <p:restoredTop sz="95669" autoAdjust="0"/>
  </p:normalViewPr>
  <p:slideViewPr>
    <p:cSldViewPr>
      <p:cViewPr varScale="1">
        <p:scale>
          <a:sx n="67" d="100"/>
          <a:sy n="67" d="100"/>
        </p:scale>
        <p:origin x="-3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1088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Kužel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-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objem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VY_32_INOVACE_08.15.KUB.MA.9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22. 04. 2013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Zaoblený obdélník 67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187624" y="101776"/>
            <a:ext cx="6840760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Objem kužele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4139952" y="4941168"/>
            <a:ext cx="3744416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3200" baseline="-25000" dirty="0" smtClean="0">
                <a:solidFill>
                  <a:schemeClr val="tx1"/>
                </a:solidFill>
                <a:latin typeface="Comic Sans MS" pitchFamily="66" charset="0"/>
              </a:rPr>
              <a:t>     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výška kužele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4355976" y="4284385"/>
            <a:ext cx="3816424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2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3200" baseline="-25000" dirty="0" smtClean="0">
                <a:solidFill>
                  <a:schemeClr val="tx1"/>
                </a:solidFill>
                <a:latin typeface="Comic Sans MS" pitchFamily="66" charset="0"/>
              </a:rPr>
              <a:t>   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obsah podstavy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6" name="Skupina 25"/>
          <p:cNvGrpSpPr/>
          <p:nvPr/>
        </p:nvGrpSpPr>
        <p:grpSpPr>
          <a:xfrm>
            <a:off x="4427984" y="980728"/>
            <a:ext cx="3744416" cy="1027276"/>
            <a:chOff x="4427984" y="1465620"/>
            <a:chExt cx="3744416" cy="1027276"/>
          </a:xfrm>
        </p:grpSpPr>
        <p:sp>
          <p:nvSpPr>
            <p:cNvPr id="90" name="TextovéPole 89"/>
            <p:cNvSpPr txBox="1"/>
            <p:nvPr/>
          </p:nvSpPr>
          <p:spPr>
            <a:xfrm>
              <a:off x="4427984" y="1628800"/>
              <a:ext cx="3744416" cy="64633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 </a:t>
              </a:r>
              <a:r>
                <a:rPr lang="cs-CZ" sz="3600" dirty="0" err="1" smtClean="0">
                  <a:solidFill>
                    <a:schemeClr val="tx1"/>
                  </a:solidFill>
                  <a:latin typeface="Comic Sans MS" pitchFamily="66" charset="0"/>
                </a:rPr>
                <a:t>S</a:t>
              </a:r>
              <a:r>
                <a:rPr lang="cs-CZ" sz="3600" baseline="-25000" dirty="0" err="1" smtClean="0">
                  <a:solidFill>
                    <a:schemeClr val="tx1"/>
                  </a:solidFill>
                  <a:latin typeface="Comic Sans MS" pitchFamily="66" charset="0"/>
                </a:rPr>
                <a:t>p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 . v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65" name="Skupina 64"/>
            <p:cNvGrpSpPr/>
            <p:nvPr/>
          </p:nvGrpSpPr>
          <p:grpSpPr>
            <a:xfrm>
              <a:off x="5796136" y="1465620"/>
              <a:ext cx="576064" cy="1027276"/>
              <a:chOff x="4355976" y="2420888"/>
              <a:chExt cx="576064" cy="1027276"/>
            </a:xfrm>
          </p:grpSpPr>
          <p:sp>
            <p:nvSpPr>
              <p:cNvPr id="51" name="TextovéPole 50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59" name="TextovéPole 58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64" name="Přímá spojovací čára 63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Skupina 42"/>
          <p:cNvGrpSpPr/>
          <p:nvPr/>
        </p:nvGrpSpPr>
        <p:grpSpPr>
          <a:xfrm>
            <a:off x="2180880" y="4653136"/>
            <a:ext cx="216000" cy="216024"/>
            <a:chOff x="4385144" y="6093296"/>
            <a:chExt cx="216000" cy="216024"/>
          </a:xfrm>
        </p:grpSpPr>
        <p:cxnSp>
          <p:nvCxnSpPr>
            <p:cNvPr id="44" name="Přímá spojovací čára 43"/>
            <p:cNvCxnSpPr/>
            <p:nvPr/>
          </p:nvCxnSpPr>
          <p:spPr>
            <a:xfrm>
              <a:off x="4499992" y="6093296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římá spojovací čára 45"/>
            <p:cNvCxnSpPr/>
            <p:nvPr/>
          </p:nvCxnSpPr>
          <p:spPr>
            <a:xfrm flipV="1">
              <a:off x="4385144" y="6185496"/>
              <a:ext cx="216000" cy="83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Skupina 57"/>
          <p:cNvGrpSpPr/>
          <p:nvPr/>
        </p:nvGrpSpPr>
        <p:grpSpPr>
          <a:xfrm>
            <a:off x="899592" y="764704"/>
            <a:ext cx="2664296" cy="4464496"/>
            <a:chOff x="899592" y="764704"/>
            <a:chExt cx="2664296" cy="4464496"/>
          </a:xfrm>
        </p:grpSpPr>
        <p:sp>
          <p:nvSpPr>
            <p:cNvPr id="48" name="Elipsa 47"/>
            <p:cNvSpPr/>
            <p:nvPr/>
          </p:nvSpPr>
          <p:spPr>
            <a:xfrm>
              <a:off x="899592" y="4293096"/>
              <a:ext cx="2664296" cy="936104"/>
            </a:xfrm>
            <a:prstGeom prst="ellipse">
              <a:avLst/>
            </a:prstGeom>
            <a:solidFill>
              <a:schemeClr val="bg1">
                <a:lumMod val="5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TextovéPole 46"/>
            <p:cNvSpPr txBox="1"/>
            <p:nvPr/>
          </p:nvSpPr>
          <p:spPr>
            <a:xfrm>
              <a:off x="1907704" y="2492896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</a:t>
              </a:r>
              <a:endParaRPr lang="cs-CZ" sz="2000" dirty="0">
                <a:latin typeface="Comic Sans MS" pitchFamily="66" charset="0"/>
              </a:endParaRPr>
            </a:p>
          </p:txBody>
        </p:sp>
        <p:grpSp>
          <p:nvGrpSpPr>
            <p:cNvPr id="28" name="Skupina 27"/>
            <p:cNvGrpSpPr/>
            <p:nvPr/>
          </p:nvGrpSpPr>
          <p:grpSpPr>
            <a:xfrm>
              <a:off x="899592" y="1052736"/>
              <a:ext cx="2664296" cy="4176464"/>
              <a:chOff x="539552" y="1556792"/>
              <a:chExt cx="4176464" cy="4176464"/>
            </a:xfrm>
          </p:grpSpPr>
          <p:grpSp>
            <p:nvGrpSpPr>
              <p:cNvPr id="31" name="Skupina 56"/>
              <p:cNvGrpSpPr/>
              <p:nvPr/>
            </p:nvGrpSpPr>
            <p:grpSpPr>
              <a:xfrm>
                <a:off x="539552" y="4797152"/>
                <a:ext cx="4176464" cy="936104"/>
                <a:chOff x="539552" y="2780928"/>
                <a:chExt cx="4176464" cy="936104"/>
              </a:xfrm>
            </p:grpSpPr>
            <p:sp>
              <p:nvSpPr>
                <p:cNvPr id="37" name="Oblouk 36"/>
                <p:cNvSpPr/>
                <p:nvPr/>
              </p:nvSpPr>
              <p:spPr>
                <a:xfrm>
                  <a:off x="539552" y="2780928"/>
                  <a:ext cx="4176464" cy="936104"/>
                </a:xfrm>
                <a:prstGeom prst="arc">
                  <a:avLst>
                    <a:gd name="adj1" fmla="val 10853897"/>
                    <a:gd name="adj2" fmla="val 0"/>
                  </a:avLst>
                </a:prstGeom>
                <a:ln w="412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38" name="Oblouk 37"/>
                <p:cNvSpPr/>
                <p:nvPr/>
              </p:nvSpPr>
              <p:spPr>
                <a:xfrm rot="10800000">
                  <a:off x="539552" y="2780928"/>
                  <a:ext cx="4176464" cy="936104"/>
                </a:xfrm>
                <a:prstGeom prst="arc">
                  <a:avLst>
                    <a:gd name="adj1" fmla="val 10853897"/>
                    <a:gd name="adj2" fmla="val 0"/>
                  </a:avLst>
                </a:prstGeom>
                <a:ln w="412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cxnSp>
            <p:nvCxnSpPr>
              <p:cNvPr id="34" name="Přímá spojovací čára 33"/>
              <p:cNvCxnSpPr>
                <a:stCxn id="37" idx="2"/>
              </p:cNvCxnSpPr>
              <p:nvPr/>
            </p:nvCxnSpPr>
            <p:spPr>
              <a:xfrm flipH="1" flipV="1">
                <a:off x="2627784" y="1556792"/>
                <a:ext cx="2088232" cy="3708412"/>
              </a:xfrm>
              <a:prstGeom prst="line">
                <a:avLst/>
              </a:prstGeom>
              <a:ln w="412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Přímá spojovací čára 34"/>
              <p:cNvCxnSpPr/>
              <p:nvPr/>
            </p:nvCxnSpPr>
            <p:spPr>
              <a:xfrm flipV="1">
                <a:off x="539552" y="1556792"/>
                <a:ext cx="2088232" cy="3672408"/>
              </a:xfrm>
              <a:prstGeom prst="line">
                <a:avLst/>
              </a:prstGeom>
              <a:ln w="412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ovéPole 38"/>
            <p:cNvSpPr txBox="1"/>
            <p:nvPr/>
          </p:nvSpPr>
          <p:spPr>
            <a:xfrm>
              <a:off x="1835696" y="764704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latin typeface="Comic Sans MS" pitchFamily="66" charset="0"/>
                </a:rPr>
                <a:t>V</a:t>
              </a:r>
              <a:endParaRPr lang="cs-CZ" sz="2400" dirty="0">
                <a:latin typeface="Comic Sans MS" pitchFamily="66" charset="0"/>
              </a:endParaRPr>
            </a:p>
          </p:txBody>
        </p:sp>
        <p:sp>
          <p:nvSpPr>
            <p:cNvPr id="42" name="TextovéPole 41"/>
            <p:cNvSpPr txBox="1"/>
            <p:nvPr/>
          </p:nvSpPr>
          <p:spPr>
            <a:xfrm>
              <a:off x="1403648" y="4509120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400" dirty="0" err="1" smtClean="0">
                  <a:latin typeface="Comic Sans MS" pitchFamily="66" charset="0"/>
                </a:rPr>
                <a:t>S</a:t>
              </a:r>
              <a:r>
                <a:rPr lang="cs-CZ" sz="2400" baseline="-25000" dirty="0" err="1" smtClean="0">
                  <a:latin typeface="Comic Sans MS" pitchFamily="66" charset="0"/>
                </a:rPr>
                <a:t>p</a:t>
              </a:r>
              <a:endParaRPr lang="cs-CZ" sz="2400" baseline="-25000" dirty="0">
                <a:latin typeface="Comic Sans MS" pitchFamily="66" charset="0"/>
              </a:endParaRPr>
            </a:p>
          </p:txBody>
        </p:sp>
        <p:cxnSp>
          <p:nvCxnSpPr>
            <p:cNvPr id="52" name="Přímá spojovací čára 51"/>
            <p:cNvCxnSpPr/>
            <p:nvPr/>
          </p:nvCxnSpPr>
          <p:spPr>
            <a:xfrm>
              <a:off x="2224880" y="1052736"/>
              <a:ext cx="72008" cy="3744416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Přímá spojovací čára 52"/>
          <p:cNvCxnSpPr/>
          <p:nvPr/>
        </p:nvCxnSpPr>
        <p:spPr>
          <a:xfrm flipH="1">
            <a:off x="2267744" y="4732572"/>
            <a:ext cx="1296000" cy="36004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ovéPole 60"/>
          <p:cNvSpPr txBox="1"/>
          <p:nvPr/>
        </p:nvSpPr>
        <p:spPr>
          <a:xfrm>
            <a:off x="2555776" y="4365104"/>
            <a:ext cx="57606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r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4427984" y="5508521"/>
            <a:ext cx="3744416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3200" baseline="-25000" dirty="0" smtClean="0">
                <a:solidFill>
                  <a:schemeClr val="tx1"/>
                </a:solidFill>
                <a:latin typeface="Comic Sans MS" pitchFamily="66" charset="0"/>
              </a:rPr>
              <a:t>     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poloměr kužele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67" name="Skupina 66"/>
          <p:cNvGrpSpPr/>
          <p:nvPr/>
        </p:nvGrpSpPr>
        <p:grpSpPr>
          <a:xfrm>
            <a:off x="4283968" y="2996952"/>
            <a:ext cx="3744416" cy="1027276"/>
            <a:chOff x="4427984" y="1465620"/>
            <a:chExt cx="3744416" cy="1027276"/>
          </a:xfrm>
        </p:grpSpPr>
        <p:sp>
          <p:nvSpPr>
            <p:cNvPr id="69" name="TextovéPole 68"/>
            <p:cNvSpPr txBox="1"/>
            <p:nvPr/>
          </p:nvSpPr>
          <p:spPr>
            <a:xfrm>
              <a:off x="4427984" y="1628800"/>
              <a:ext cx="3744416" cy="64633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600" dirty="0" smtClean="0">
                  <a:solidFill>
                    <a:schemeClr val="tx1"/>
                  </a:solidFill>
                  <a:latin typeface="Symbol" pitchFamily="18" charset="2"/>
                </a:rPr>
                <a:t>p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6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70" name="Skupina 64"/>
            <p:cNvGrpSpPr/>
            <p:nvPr/>
          </p:nvGrpSpPr>
          <p:grpSpPr>
            <a:xfrm>
              <a:off x="5796136" y="1465620"/>
              <a:ext cx="576064" cy="1027276"/>
              <a:chOff x="4355976" y="2420888"/>
              <a:chExt cx="576064" cy="1027276"/>
            </a:xfrm>
          </p:grpSpPr>
          <p:sp>
            <p:nvSpPr>
              <p:cNvPr id="71" name="TextovéPole 70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2" name="TextovéPole 71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73" name="Přímá spojovací čára 72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5" name="TextovéPole 74"/>
          <p:cNvSpPr txBox="1"/>
          <p:nvPr/>
        </p:nvSpPr>
        <p:spPr>
          <a:xfrm>
            <a:off x="3779912" y="2132856"/>
            <a:ext cx="3744416" cy="646331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3600" dirty="0" err="1" smtClean="0">
                <a:solidFill>
                  <a:schemeClr val="tx1"/>
                </a:solidFill>
                <a:latin typeface="Comic Sans MS" pitchFamily="66" charset="0"/>
              </a:rPr>
              <a:t>S</a:t>
            </a:r>
            <a:r>
              <a:rPr lang="cs-CZ" sz="3600" baseline="-25000" dirty="0" err="1" smtClean="0">
                <a:solidFill>
                  <a:schemeClr val="tx1"/>
                </a:solidFill>
                <a:latin typeface="Comic Sans MS" pitchFamily="66" charset="0"/>
              </a:rPr>
              <a:t>p</a:t>
            </a:r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 = </a:t>
            </a:r>
            <a:r>
              <a:rPr lang="cs-CZ" sz="3600" dirty="0" smtClean="0">
                <a:solidFill>
                  <a:schemeClr val="tx1"/>
                </a:solidFill>
                <a:latin typeface="Symbol" pitchFamily="18" charset="2"/>
              </a:rPr>
              <a:t>p</a:t>
            </a:r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36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3600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2" grpId="0"/>
      <p:bldP spid="63" grpId="0"/>
      <p:bldP spid="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23528" y="118373"/>
            <a:ext cx="8496944" cy="492443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1"/>
                </a:solidFill>
                <a:latin typeface="Comic Sans MS" pitchFamily="66" charset="0"/>
              </a:rPr>
              <a:t>Vypočítej objem kužele o průměru 12cm a výšce 8cm.</a:t>
            </a:r>
            <a:endParaRPr lang="cs-CZ" sz="2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6" name="TextovéPole 85"/>
          <p:cNvSpPr txBox="1"/>
          <p:nvPr/>
        </p:nvSpPr>
        <p:spPr>
          <a:xfrm>
            <a:off x="4427984" y="3862789"/>
            <a:ext cx="3744416" cy="646331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V = 301,44 cm</a:t>
            </a:r>
            <a:r>
              <a:rPr lang="cs-CZ" sz="36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cs-CZ" sz="36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52" name="Skupina 51"/>
          <p:cNvGrpSpPr/>
          <p:nvPr/>
        </p:nvGrpSpPr>
        <p:grpSpPr>
          <a:xfrm>
            <a:off x="899592" y="764704"/>
            <a:ext cx="2664296" cy="4464496"/>
            <a:chOff x="899592" y="764704"/>
            <a:chExt cx="2664296" cy="4464496"/>
          </a:xfrm>
        </p:grpSpPr>
        <p:sp>
          <p:nvSpPr>
            <p:cNvPr id="54" name="Elipsa 53"/>
            <p:cNvSpPr/>
            <p:nvPr/>
          </p:nvSpPr>
          <p:spPr>
            <a:xfrm>
              <a:off x="899592" y="4293096"/>
              <a:ext cx="2664296" cy="936104"/>
            </a:xfrm>
            <a:prstGeom prst="ellipse">
              <a:avLst/>
            </a:prstGeom>
            <a:solidFill>
              <a:schemeClr val="bg1">
                <a:lumMod val="50000"/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5" name="TextovéPole 64"/>
            <p:cNvSpPr txBox="1"/>
            <p:nvPr/>
          </p:nvSpPr>
          <p:spPr>
            <a:xfrm rot="16200000">
              <a:off x="1423683" y="2976917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dirty="0" smtClean="0">
                  <a:latin typeface="Comic Sans MS" pitchFamily="66" charset="0"/>
                </a:rPr>
                <a:t>v = 8cm</a:t>
              </a:r>
              <a:endParaRPr lang="cs-CZ" sz="2000" dirty="0">
                <a:latin typeface="Comic Sans MS" pitchFamily="66" charset="0"/>
              </a:endParaRPr>
            </a:p>
          </p:txBody>
        </p:sp>
        <p:grpSp>
          <p:nvGrpSpPr>
            <p:cNvPr id="66" name="Skupina 27"/>
            <p:cNvGrpSpPr/>
            <p:nvPr/>
          </p:nvGrpSpPr>
          <p:grpSpPr>
            <a:xfrm>
              <a:off x="899592" y="1052736"/>
              <a:ext cx="2664296" cy="4176464"/>
              <a:chOff x="539552" y="1556792"/>
              <a:chExt cx="4176464" cy="4176464"/>
            </a:xfrm>
          </p:grpSpPr>
          <p:grpSp>
            <p:nvGrpSpPr>
              <p:cNvPr id="70" name="Skupina 56"/>
              <p:cNvGrpSpPr/>
              <p:nvPr/>
            </p:nvGrpSpPr>
            <p:grpSpPr>
              <a:xfrm>
                <a:off x="539552" y="4797152"/>
                <a:ext cx="4176464" cy="936104"/>
                <a:chOff x="539552" y="2780928"/>
                <a:chExt cx="4176464" cy="936104"/>
              </a:xfrm>
            </p:grpSpPr>
            <p:sp>
              <p:nvSpPr>
                <p:cNvPr id="73" name="Oblouk 72"/>
                <p:cNvSpPr/>
                <p:nvPr/>
              </p:nvSpPr>
              <p:spPr>
                <a:xfrm>
                  <a:off x="539552" y="2780928"/>
                  <a:ext cx="4176464" cy="936104"/>
                </a:xfrm>
                <a:prstGeom prst="arc">
                  <a:avLst>
                    <a:gd name="adj1" fmla="val 10853897"/>
                    <a:gd name="adj2" fmla="val 0"/>
                  </a:avLst>
                </a:prstGeom>
                <a:ln w="412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74" name="Oblouk 73"/>
                <p:cNvSpPr/>
                <p:nvPr/>
              </p:nvSpPr>
              <p:spPr>
                <a:xfrm rot="10800000">
                  <a:off x="539552" y="2780928"/>
                  <a:ext cx="4176464" cy="936104"/>
                </a:xfrm>
                <a:prstGeom prst="arc">
                  <a:avLst>
                    <a:gd name="adj1" fmla="val 10853897"/>
                    <a:gd name="adj2" fmla="val 0"/>
                  </a:avLst>
                </a:prstGeom>
                <a:ln w="412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cxnSp>
            <p:nvCxnSpPr>
              <p:cNvPr id="71" name="Přímá spojovací čára 70"/>
              <p:cNvCxnSpPr>
                <a:stCxn id="73" idx="2"/>
              </p:cNvCxnSpPr>
              <p:nvPr/>
            </p:nvCxnSpPr>
            <p:spPr>
              <a:xfrm flipH="1" flipV="1">
                <a:off x="2627784" y="1556792"/>
                <a:ext cx="2088232" cy="3708412"/>
              </a:xfrm>
              <a:prstGeom prst="line">
                <a:avLst/>
              </a:prstGeom>
              <a:ln w="412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Přímá spojovací čára 71"/>
              <p:cNvCxnSpPr/>
              <p:nvPr/>
            </p:nvCxnSpPr>
            <p:spPr>
              <a:xfrm flipV="1">
                <a:off x="539552" y="1556792"/>
                <a:ext cx="2088232" cy="3672408"/>
              </a:xfrm>
              <a:prstGeom prst="line">
                <a:avLst/>
              </a:prstGeom>
              <a:ln w="412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ovéPole 66"/>
            <p:cNvSpPr txBox="1"/>
            <p:nvPr/>
          </p:nvSpPr>
          <p:spPr>
            <a:xfrm>
              <a:off x="1835696" y="764704"/>
              <a:ext cx="5760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400" dirty="0" smtClean="0">
                  <a:latin typeface="Comic Sans MS" pitchFamily="66" charset="0"/>
                </a:rPr>
                <a:t>V</a:t>
              </a:r>
              <a:endParaRPr lang="cs-CZ" sz="2400" dirty="0">
                <a:latin typeface="Comic Sans MS" pitchFamily="66" charset="0"/>
              </a:endParaRPr>
            </a:p>
          </p:txBody>
        </p:sp>
        <p:cxnSp>
          <p:nvCxnSpPr>
            <p:cNvPr id="69" name="Přímá spojovací čára 68"/>
            <p:cNvCxnSpPr/>
            <p:nvPr/>
          </p:nvCxnSpPr>
          <p:spPr>
            <a:xfrm>
              <a:off x="2224880" y="1052736"/>
              <a:ext cx="72008" cy="3744416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Přímá spojovací čára 74"/>
          <p:cNvCxnSpPr>
            <a:endCxn id="74" idx="2"/>
          </p:cNvCxnSpPr>
          <p:nvPr/>
        </p:nvCxnSpPr>
        <p:spPr>
          <a:xfrm flipH="1">
            <a:off x="899592" y="4732572"/>
            <a:ext cx="2664720" cy="28576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ovéPole 75"/>
          <p:cNvSpPr txBox="1"/>
          <p:nvPr/>
        </p:nvSpPr>
        <p:spPr>
          <a:xfrm>
            <a:off x="1763688" y="4695527"/>
            <a:ext cx="172819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d = 12cm 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78" name="Skupina 77"/>
          <p:cNvGrpSpPr/>
          <p:nvPr/>
        </p:nvGrpSpPr>
        <p:grpSpPr>
          <a:xfrm>
            <a:off x="4211960" y="1630541"/>
            <a:ext cx="3744416" cy="1027276"/>
            <a:chOff x="4427984" y="1465620"/>
            <a:chExt cx="3744416" cy="1027276"/>
          </a:xfrm>
        </p:grpSpPr>
        <p:sp>
          <p:nvSpPr>
            <p:cNvPr id="79" name="TextovéPole 78"/>
            <p:cNvSpPr txBox="1"/>
            <p:nvPr/>
          </p:nvSpPr>
          <p:spPr>
            <a:xfrm>
              <a:off x="4427984" y="1628800"/>
              <a:ext cx="3744416" cy="64633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600" dirty="0" smtClean="0">
                  <a:solidFill>
                    <a:schemeClr val="tx1"/>
                  </a:solidFill>
                  <a:latin typeface="Symbol" pitchFamily="18" charset="2"/>
                </a:rPr>
                <a:t>p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6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80" name="Skupina 64"/>
            <p:cNvGrpSpPr/>
            <p:nvPr/>
          </p:nvGrpSpPr>
          <p:grpSpPr>
            <a:xfrm>
              <a:off x="5796136" y="1465620"/>
              <a:ext cx="576064" cy="1027276"/>
              <a:chOff x="4355976" y="2420888"/>
              <a:chExt cx="576064" cy="1027276"/>
            </a:xfrm>
          </p:grpSpPr>
          <p:sp>
            <p:nvSpPr>
              <p:cNvPr id="87" name="TextovéPole 86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88" name="TextovéPole 87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90" name="Přímá spojovací čára 89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2" name="Skupina 91"/>
          <p:cNvGrpSpPr/>
          <p:nvPr/>
        </p:nvGrpSpPr>
        <p:grpSpPr>
          <a:xfrm>
            <a:off x="4283968" y="2638653"/>
            <a:ext cx="4248472" cy="1363509"/>
            <a:chOff x="4427984" y="1465620"/>
            <a:chExt cx="3744416" cy="1363509"/>
          </a:xfrm>
        </p:grpSpPr>
        <p:sp>
          <p:nvSpPr>
            <p:cNvPr id="94" name="TextovéPole 93"/>
            <p:cNvSpPr txBox="1"/>
            <p:nvPr/>
          </p:nvSpPr>
          <p:spPr>
            <a:xfrm>
              <a:off x="4427984" y="1628800"/>
              <a:ext cx="3744416" cy="1200329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3,14</a:t>
              </a:r>
              <a:r>
                <a:rPr lang="cs-CZ" sz="3600" dirty="0" smtClean="0">
                  <a:solidFill>
                    <a:schemeClr val="tx1"/>
                  </a:solidFill>
                  <a:latin typeface="Symbol" pitchFamily="18" charset="2"/>
                </a:rPr>
                <a:t> . 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6</a:t>
              </a:r>
              <a:r>
                <a:rPr lang="cs-CZ" sz="36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 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. 8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95" name="Skupina 64"/>
            <p:cNvGrpSpPr/>
            <p:nvPr/>
          </p:nvGrpSpPr>
          <p:grpSpPr>
            <a:xfrm>
              <a:off x="5253025" y="1465620"/>
              <a:ext cx="576064" cy="1027276"/>
              <a:chOff x="3812865" y="2420888"/>
              <a:chExt cx="576064" cy="1027276"/>
            </a:xfrm>
          </p:grpSpPr>
          <p:sp>
            <p:nvSpPr>
              <p:cNvPr id="98" name="TextovéPole 97"/>
              <p:cNvSpPr txBox="1"/>
              <p:nvPr/>
            </p:nvSpPr>
            <p:spPr>
              <a:xfrm>
                <a:off x="3876330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99" name="TextovéPole 98"/>
              <p:cNvSpPr txBox="1"/>
              <p:nvPr/>
            </p:nvSpPr>
            <p:spPr>
              <a:xfrm>
                <a:off x="3876330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100" name="Přímá spojovací čára 99"/>
              <p:cNvCxnSpPr/>
              <p:nvPr/>
            </p:nvCxnSpPr>
            <p:spPr>
              <a:xfrm>
                <a:off x="3812865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23528" y="188640"/>
            <a:ext cx="8496944" cy="76944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Vypočítej objem kužele, který vznikne rotací rovnostranného trojúhelníku s délkou strany 8cm kolem své osy. 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2" name="TextovéPole 101"/>
          <p:cNvSpPr txBox="1"/>
          <p:nvPr/>
        </p:nvSpPr>
        <p:spPr>
          <a:xfrm>
            <a:off x="3851920" y="1916832"/>
            <a:ext cx="4968552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Vypočítáme velikost výšky kužele </a:t>
            </a:r>
            <a:r>
              <a:rPr lang="cs-CZ" sz="2200" u="sng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pomocí Pythagorovy věty.</a:t>
            </a:r>
            <a:endParaRPr lang="cs-CZ" sz="2200" u="sng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 rot="3503390">
            <a:off x="2417757" y="2445561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s = 8cm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112" name="TextovéPole 111"/>
          <p:cNvSpPr txBox="1"/>
          <p:nvPr/>
        </p:nvSpPr>
        <p:spPr>
          <a:xfrm>
            <a:off x="5220072" y="3501008"/>
            <a:ext cx="2304256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u="sng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2400" u="sng" dirty="0" smtClean="0">
                <a:solidFill>
                  <a:schemeClr val="tx1"/>
                </a:solidFill>
                <a:latin typeface="Comic Sans MS" pitchFamily="66" charset="0"/>
              </a:rPr>
              <a:t>= 6,9cm</a:t>
            </a:r>
            <a:endParaRPr lang="cs-CZ" sz="24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3" name="TextovéPole 102"/>
          <p:cNvSpPr txBox="1"/>
          <p:nvPr/>
        </p:nvSpPr>
        <p:spPr>
          <a:xfrm>
            <a:off x="4932040" y="2636912"/>
            <a:ext cx="2808312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s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- r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1028" name="AutoShape 4"/>
          <p:cNvCxnSpPr>
            <a:cxnSpLocks noChangeShapeType="1"/>
            <a:stCxn id="1031" idx="1"/>
          </p:cNvCxnSpPr>
          <p:nvPr/>
        </p:nvCxnSpPr>
        <p:spPr bwMode="auto">
          <a:xfrm>
            <a:off x="611560" y="3906841"/>
            <a:ext cx="2880320" cy="0"/>
          </a:xfrm>
          <a:prstGeom prst="straightConnector1">
            <a:avLst/>
          </a:prstGeom>
          <a:noFill/>
          <a:ln w="22225">
            <a:solidFill>
              <a:srgbClr val="000000"/>
            </a:solidFill>
            <a:prstDash val="dash"/>
            <a:round/>
            <a:headEnd/>
            <a:tailEnd/>
          </a:ln>
        </p:spPr>
      </p:cxn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611560" y="1484784"/>
            <a:ext cx="2880320" cy="2808312"/>
            <a:chOff x="5932" y="419"/>
            <a:chExt cx="3440" cy="3439"/>
          </a:xfrm>
        </p:grpSpPr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5932" y="2912"/>
              <a:ext cx="3440" cy="946"/>
              <a:chOff x="5664" y="2805"/>
              <a:chExt cx="3440" cy="946"/>
            </a:xfrm>
          </p:grpSpPr>
          <p:sp>
            <p:nvSpPr>
              <p:cNvPr id="1031" name="Arc 7"/>
              <p:cNvSpPr>
                <a:spLocks/>
              </p:cNvSpPr>
              <p:nvPr/>
            </p:nvSpPr>
            <p:spPr bwMode="auto">
              <a:xfrm flipH="1">
                <a:off x="5664" y="2805"/>
                <a:ext cx="1720" cy="47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32" name="Arc 8"/>
              <p:cNvSpPr>
                <a:spLocks/>
              </p:cNvSpPr>
              <p:nvPr/>
            </p:nvSpPr>
            <p:spPr bwMode="auto">
              <a:xfrm rot="10800000" flipH="1" flipV="1">
                <a:off x="7384" y="2805"/>
                <a:ext cx="1720" cy="47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22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33" name="Arc 9"/>
              <p:cNvSpPr>
                <a:spLocks/>
              </p:cNvSpPr>
              <p:nvPr/>
            </p:nvSpPr>
            <p:spPr bwMode="auto">
              <a:xfrm flipV="1">
                <a:off x="7384" y="3278"/>
                <a:ext cx="1720" cy="47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34" name="Arc 10"/>
              <p:cNvSpPr>
                <a:spLocks/>
              </p:cNvSpPr>
              <p:nvPr/>
            </p:nvSpPr>
            <p:spPr bwMode="auto">
              <a:xfrm flipH="1" flipV="1">
                <a:off x="5664" y="3278"/>
                <a:ext cx="1720" cy="47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cxnSp>
          <p:nvCxnSpPr>
            <p:cNvPr id="1036" name="AutoShape 12"/>
            <p:cNvCxnSpPr>
              <a:cxnSpLocks noChangeShapeType="1"/>
            </p:cNvCxnSpPr>
            <p:nvPr/>
          </p:nvCxnSpPr>
          <p:spPr bwMode="auto">
            <a:xfrm flipH="1">
              <a:off x="5932" y="419"/>
              <a:ext cx="1720" cy="2902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37" name="AutoShape 13"/>
            <p:cNvCxnSpPr>
              <a:cxnSpLocks noChangeShapeType="1"/>
            </p:cNvCxnSpPr>
            <p:nvPr/>
          </p:nvCxnSpPr>
          <p:spPr bwMode="auto">
            <a:xfrm>
              <a:off x="7652" y="419"/>
              <a:ext cx="1720" cy="2902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35" name="AutoShape 11"/>
            <p:cNvCxnSpPr>
              <a:cxnSpLocks noChangeShapeType="1"/>
            </p:cNvCxnSpPr>
            <p:nvPr/>
          </p:nvCxnSpPr>
          <p:spPr bwMode="auto">
            <a:xfrm>
              <a:off x="7652" y="419"/>
              <a:ext cx="0" cy="3042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70" name="Volný tvar 69"/>
          <p:cNvSpPr/>
          <p:nvPr/>
        </p:nvSpPr>
        <p:spPr>
          <a:xfrm>
            <a:off x="561974" y="1506768"/>
            <a:ext cx="2952000" cy="2412000"/>
          </a:xfrm>
          <a:custGeom>
            <a:avLst/>
            <a:gdLst>
              <a:gd name="connsiteX0" fmla="*/ 1447800 w 2867025"/>
              <a:gd name="connsiteY0" fmla="*/ 0 h 2400300"/>
              <a:gd name="connsiteX1" fmla="*/ 0 w 2867025"/>
              <a:gd name="connsiteY1" fmla="*/ 2400300 h 2400300"/>
              <a:gd name="connsiteX2" fmla="*/ 2867025 w 2867025"/>
              <a:gd name="connsiteY2" fmla="*/ 2381250 h 2400300"/>
              <a:gd name="connsiteX3" fmla="*/ 1447800 w 2867025"/>
              <a:gd name="connsiteY3" fmla="*/ 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67025" h="2400300">
                <a:moveTo>
                  <a:pt x="1447800" y="0"/>
                </a:moveTo>
                <a:lnTo>
                  <a:pt x="0" y="2400300"/>
                </a:lnTo>
                <a:lnTo>
                  <a:pt x="2867025" y="2381250"/>
                </a:lnTo>
                <a:lnTo>
                  <a:pt x="1447800" y="0"/>
                </a:lnTo>
                <a:close/>
              </a:path>
            </a:pathLst>
          </a:custGeom>
          <a:solidFill>
            <a:schemeClr val="accent4">
              <a:lumMod val="5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TextovéPole 72"/>
          <p:cNvSpPr txBox="1"/>
          <p:nvPr/>
        </p:nvSpPr>
        <p:spPr>
          <a:xfrm>
            <a:off x="1589960" y="388962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d = 8cm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76" name="Skupina 75"/>
          <p:cNvGrpSpPr/>
          <p:nvPr/>
        </p:nvGrpSpPr>
        <p:grpSpPr>
          <a:xfrm>
            <a:off x="4572000" y="1052736"/>
            <a:ext cx="3744416" cy="1027276"/>
            <a:chOff x="4427984" y="1465620"/>
            <a:chExt cx="3744416" cy="1027276"/>
          </a:xfrm>
        </p:grpSpPr>
        <p:sp>
          <p:nvSpPr>
            <p:cNvPr id="77" name="TextovéPole 76"/>
            <p:cNvSpPr txBox="1"/>
            <p:nvPr/>
          </p:nvSpPr>
          <p:spPr>
            <a:xfrm>
              <a:off x="4427984" y="1628800"/>
              <a:ext cx="3744416" cy="64633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600" dirty="0" smtClean="0">
                  <a:solidFill>
                    <a:schemeClr val="tx1"/>
                  </a:solidFill>
                  <a:latin typeface="Symbol" pitchFamily="18" charset="2"/>
                </a:rPr>
                <a:t>p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6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78" name="Skupina 64"/>
            <p:cNvGrpSpPr/>
            <p:nvPr/>
          </p:nvGrpSpPr>
          <p:grpSpPr>
            <a:xfrm>
              <a:off x="5796136" y="1465620"/>
              <a:ext cx="576064" cy="1027276"/>
              <a:chOff x="4355976" y="2420888"/>
              <a:chExt cx="576064" cy="1027276"/>
            </a:xfrm>
          </p:grpSpPr>
          <p:sp>
            <p:nvSpPr>
              <p:cNvPr id="81" name="TextovéPole 80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85" name="TextovéPole 84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86" name="Přímá spojovací čára 85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TextovéPole 86"/>
          <p:cNvSpPr txBox="1"/>
          <p:nvPr/>
        </p:nvSpPr>
        <p:spPr>
          <a:xfrm>
            <a:off x="5004616" y="3068960"/>
            <a:ext cx="2808312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 8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- 4</a:t>
            </a:r>
            <a:r>
              <a:rPr lang="cs-CZ" sz="24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106" name="Skupina 105"/>
          <p:cNvGrpSpPr/>
          <p:nvPr/>
        </p:nvGrpSpPr>
        <p:grpSpPr>
          <a:xfrm>
            <a:off x="4067944" y="4365104"/>
            <a:ext cx="4392488" cy="1080120"/>
            <a:chOff x="4427984" y="1465620"/>
            <a:chExt cx="3744416" cy="1027276"/>
          </a:xfrm>
        </p:grpSpPr>
        <p:sp>
          <p:nvSpPr>
            <p:cNvPr id="107" name="TextovéPole 106"/>
            <p:cNvSpPr txBox="1"/>
            <p:nvPr/>
          </p:nvSpPr>
          <p:spPr>
            <a:xfrm>
              <a:off x="4427984" y="1628801"/>
              <a:ext cx="3744416" cy="61471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3,14 . 4</a:t>
              </a:r>
              <a:r>
                <a:rPr lang="cs-CZ" sz="36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. 6,9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109" name="Skupina 64"/>
            <p:cNvGrpSpPr/>
            <p:nvPr/>
          </p:nvGrpSpPr>
          <p:grpSpPr>
            <a:xfrm>
              <a:off x="5212990" y="1465620"/>
              <a:ext cx="504056" cy="1027276"/>
              <a:chOff x="3772830" y="2420888"/>
              <a:chExt cx="504056" cy="1027276"/>
            </a:xfrm>
          </p:grpSpPr>
          <p:sp>
            <p:nvSpPr>
              <p:cNvPr id="110" name="TextovéPole 109"/>
              <p:cNvSpPr txBox="1"/>
              <p:nvPr/>
            </p:nvSpPr>
            <p:spPr>
              <a:xfrm>
                <a:off x="3772830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1" name="TextovéPole 110"/>
              <p:cNvSpPr txBox="1"/>
              <p:nvPr/>
            </p:nvSpPr>
            <p:spPr>
              <a:xfrm>
                <a:off x="3772830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113" name="Přímá spojovací čára 112"/>
              <p:cNvCxnSpPr/>
              <p:nvPr/>
            </p:nvCxnSpPr>
            <p:spPr>
              <a:xfrm>
                <a:off x="3785815" y="2924944"/>
                <a:ext cx="46032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4" name="TextovéPole 113"/>
          <p:cNvSpPr txBox="1"/>
          <p:nvPr/>
        </p:nvSpPr>
        <p:spPr>
          <a:xfrm>
            <a:off x="4499992" y="5373216"/>
            <a:ext cx="3744416" cy="646331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u="sng" dirty="0" smtClean="0">
                <a:solidFill>
                  <a:schemeClr val="tx1"/>
                </a:solidFill>
                <a:latin typeface="Comic Sans MS" pitchFamily="66" charset="0"/>
              </a:rPr>
              <a:t>V = 115,6cm</a:t>
            </a:r>
            <a:r>
              <a:rPr lang="cs-CZ" sz="36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r>
              <a:rPr lang="cs-CZ" sz="3600" u="sng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3600" u="sng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20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013176"/>
            <a:ext cx="1299504" cy="1368152"/>
          </a:xfrm>
          <a:prstGeom prst="rect">
            <a:avLst/>
          </a:prstGeom>
          <a:noFill/>
        </p:spPr>
      </p:pic>
      <p:sp>
        <p:nvSpPr>
          <p:cNvPr id="35" name="Volný tvar 34"/>
          <p:cNvSpPr/>
          <p:nvPr/>
        </p:nvSpPr>
        <p:spPr>
          <a:xfrm>
            <a:off x="2052638" y="1476375"/>
            <a:ext cx="1457325" cy="2428875"/>
          </a:xfrm>
          <a:custGeom>
            <a:avLst/>
            <a:gdLst>
              <a:gd name="connsiteX0" fmla="*/ 0 w 1457325"/>
              <a:gd name="connsiteY0" fmla="*/ 0 h 2428875"/>
              <a:gd name="connsiteX1" fmla="*/ 0 w 1457325"/>
              <a:gd name="connsiteY1" fmla="*/ 2419350 h 2428875"/>
              <a:gd name="connsiteX2" fmla="*/ 1457325 w 1457325"/>
              <a:gd name="connsiteY2" fmla="*/ 2428875 h 2428875"/>
              <a:gd name="connsiteX3" fmla="*/ 0 w 1457325"/>
              <a:gd name="connsiteY3" fmla="*/ 0 h 2428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7325" h="2428875">
                <a:moveTo>
                  <a:pt x="0" y="0"/>
                </a:moveTo>
                <a:lnTo>
                  <a:pt x="0" y="2419350"/>
                </a:lnTo>
                <a:lnTo>
                  <a:pt x="1457325" y="2428875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TextovéPole 35"/>
          <p:cNvSpPr txBox="1"/>
          <p:nvPr/>
        </p:nvSpPr>
        <p:spPr>
          <a:xfrm>
            <a:off x="2051720" y="2636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v</a:t>
            </a:r>
            <a:endParaRPr lang="cs-CZ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2483768" y="350100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r</a:t>
            </a:r>
            <a:endParaRPr lang="cs-CZ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12" grpId="0"/>
      <p:bldP spid="103" grpId="0"/>
      <p:bldP spid="87" grpId="0"/>
      <p:bldP spid="114" grpId="0"/>
      <p:bldP spid="35" grpId="0" animBg="1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70174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grpSp>
        <p:nvGrpSpPr>
          <p:cNvPr id="48" name="Skupina 47"/>
          <p:cNvGrpSpPr/>
          <p:nvPr/>
        </p:nvGrpSpPr>
        <p:grpSpPr>
          <a:xfrm>
            <a:off x="2180853" y="1470496"/>
            <a:ext cx="1930523" cy="1854558"/>
            <a:chOff x="5004048" y="1470496"/>
            <a:chExt cx="1930523" cy="1854558"/>
          </a:xfrm>
        </p:grpSpPr>
        <p:sp>
          <p:nvSpPr>
            <p:cNvPr id="44" name="Volný tvar 43"/>
            <p:cNvSpPr/>
            <p:nvPr/>
          </p:nvSpPr>
          <p:spPr>
            <a:xfrm>
              <a:off x="5191496" y="1470496"/>
              <a:ext cx="1743075" cy="1743075"/>
            </a:xfrm>
            <a:custGeom>
              <a:avLst/>
              <a:gdLst>
                <a:gd name="connsiteX0" fmla="*/ 0 w 1743075"/>
                <a:gd name="connsiteY0" fmla="*/ 0 h 1743075"/>
                <a:gd name="connsiteX1" fmla="*/ 0 w 1743075"/>
                <a:gd name="connsiteY1" fmla="*/ 1743075 h 1743075"/>
                <a:gd name="connsiteX2" fmla="*/ 1743075 w 1743075"/>
                <a:gd name="connsiteY2" fmla="*/ 1743075 h 1743075"/>
                <a:gd name="connsiteX3" fmla="*/ 0 w 1743075"/>
                <a:gd name="connsiteY3" fmla="*/ 0 h 1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43075" h="1743075">
                  <a:moveTo>
                    <a:pt x="0" y="0"/>
                  </a:moveTo>
                  <a:lnTo>
                    <a:pt x="0" y="1743075"/>
                  </a:lnTo>
                  <a:lnTo>
                    <a:pt x="1743075" y="1743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68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TextovéPole 44"/>
            <p:cNvSpPr txBox="1"/>
            <p:nvPr/>
          </p:nvSpPr>
          <p:spPr>
            <a:xfrm>
              <a:off x="5004048" y="1916832"/>
              <a:ext cx="86409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45°</a:t>
              </a:r>
              <a:endParaRPr lang="cs-CZ" sz="20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47" name="TextovéPole 46"/>
            <p:cNvSpPr txBox="1"/>
            <p:nvPr/>
          </p:nvSpPr>
          <p:spPr>
            <a:xfrm>
              <a:off x="5004048" y="2924944"/>
              <a:ext cx="864096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90°</a:t>
              </a:r>
              <a:endParaRPr lang="cs-CZ" sz="20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46" name="TextovéPole 45"/>
            <p:cNvSpPr txBox="1"/>
            <p:nvPr/>
          </p:nvSpPr>
          <p:spPr>
            <a:xfrm>
              <a:off x="6084168" y="2924944"/>
              <a:ext cx="792088" cy="40011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000" dirty="0" smtClean="0">
                  <a:solidFill>
                    <a:schemeClr val="tx1"/>
                  </a:solidFill>
                  <a:latin typeface="Comic Sans MS" pitchFamily="66" charset="0"/>
                </a:rPr>
                <a:t>45°</a:t>
              </a:r>
              <a:endParaRPr lang="cs-CZ" sz="20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</p:grpSp>
      <p:sp>
        <p:nvSpPr>
          <p:cNvPr id="33" name="TextovéPole 32"/>
          <p:cNvSpPr txBox="1"/>
          <p:nvPr/>
        </p:nvSpPr>
        <p:spPr>
          <a:xfrm>
            <a:off x="323528" y="188640"/>
            <a:ext cx="8496944" cy="76944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Osovým řezem kužele je rovnoramenný pravoúhlý trojúhelník </a:t>
            </a:r>
          </a:p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s délkou přepony 20cm. Vypočítej objem kužele.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2" name="TextovéPole 101"/>
          <p:cNvSpPr txBox="1"/>
          <p:nvPr/>
        </p:nvSpPr>
        <p:spPr>
          <a:xfrm>
            <a:off x="4283968" y="3284984"/>
            <a:ext cx="4429000" cy="800219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Jde o rovnoramenný trojúhelník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=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&gt; 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v = r = 10cm</a:t>
            </a:r>
            <a:endParaRPr lang="cs-CZ" sz="2200" u="sng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1763688" y="3155256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d = 20cm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6" name="Skupina 87"/>
          <p:cNvGrpSpPr/>
          <p:nvPr/>
        </p:nvGrpSpPr>
        <p:grpSpPr>
          <a:xfrm>
            <a:off x="4644008" y="4005064"/>
            <a:ext cx="3744416" cy="1027276"/>
            <a:chOff x="4427984" y="1465620"/>
            <a:chExt cx="3744416" cy="1027276"/>
          </a:xfrm>
        </p:grpSpPr>
        <p:sp>
          <p:nvSpPr>
            <p:cNvPr id="90" name="TextovéPole 89"/>
            <p:cNvSpPr txBox="1"/>
            <p:nvPr/>
          </p:nvSpPr>
          <p:spPr>
            <a:xfrm>
              <a:off x="4427984" y="1628800"/>
              <a:ext cx="3744416" cy="64633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600" dirty="0" smtClean="0">
                  <a:solidFill>
                    <a:schemeClr val="tx1"/>
                  </a:solidFill>
                  <a:latin typeface="Symbol" pitchFamily="18" charset="2"/>
                </a:rPr>
                <a:t>p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6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7" name="Skupina 64"/>
            <p:cNvGrpSpPr/>
            <p:nvPr/>
          </p:nvGrpSpPr>
          <p:grpSpPr>
            <a:xfrm>
              <a:off x="5796136" y="1465620"/>
              <a:ext cx="576064" cy="1027276"/>
              <a:chOff x="4355976" y="2420888"/>
              <a:chExt cx="576064" cy="1027276"/>
            </a:xfrm>
          </p:grpSpPr>
          <p:sp>
            <p:nvSpPr>
              <p:cNvPr id="96" name="TextovéPole 95"/>
              <p:cNvSpPr txBox="1"/>
              <p:nvPr/>
            </p:nvSpPr>
            <p:spPr>
              <a:xfrm>
                <a:off x="4427984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01" name="TextovéPole 100"/>
              <p:cNvSpPr txBox="1"/>
              <p:nvPr/>
            </p:nvSpPr>
            <p:spPr>
              <a:xfrm>
                <a:off x="4427984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105" name="Přímá spojovací čára 104"/>
              <p:cNvCxnSpPr/>
              <p:nvPr/>
            </p:nvCxnSpPr>
            <p:spPr>
              <a:xfrm>
                <a:off x="4355976" y="2924944"/>
                <a:ext cx="5760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" name="Skupina 105"/>
          <p:cNvGrpSpPr/>
          <p:nvPr/>
        </p:nvGrpSpPr>
        <p:grpSpPr>
          <a:xfrm>
            <a:off x="4067944" y="4855440"/>
            <a:ext cx="4392488" cy="1080120"/>
            <a:chOff x="4427984" y="1465620"/>
            <a:chExt cx="3744416" cy="1027276"/>
          </a:xfrm>
        </p:grpSpPr>
        <p:sp>
          <p:nvSpPr>
            <p:cNvPr id="107" name="TextovéPole 106"/>
            <p:cNvSpPr txBox="1"/>
            <p:nvPr/>
          </p:nvSpPr>
          <p:spPr>
            <a:xfrm>
              <a:off x="4427984" y="1628801"/>
              <a:ext cx="3744416" cy="61471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V =      3,14 . 10</a:t>
              </a:r>
              <a:r>
                <a:rPr lang="cs-CZ" sz="36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3600" dirty="0" smtClean="0">
                  <a:solidFill>
                    <a:schemeClr val="tx1"/>
                  </a:solidFill>
                  <a:latin typeface="Comic Sans MS" pitchFamily="66" charset="0"/>
                </a:rPr>
                <a:t>. 10</a:t>
              </a:r>
              <a:endParaRPr lang="cs-CZ" sz="3600" baseline="-25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9" name="Skupina 64"/>
            <p:cNvGrpSpPr/>
            <p:nvPr/>
          </p:nvGrpSpPr>
          <p:grpSpPr>
            <a:xfrm>
              <a:off x="5212990" y="1465620"/>
              <a:ext cx="504056" cy="1027276"/>
              <a:chOff x="3772830" y="2420888"/>
              <a:chExt cx="504056" cy="1027276"/>
            </a:xfrm>
          </p:grpSpPr>
          <p:sp>
            <p:nvSpPr>
              <p:cNvPr id="110" name="TextovéPole 109"/>
              <p:cNvSpPr txBox="1"/>
              <p:nvPr/>
            </p:nvSpPr>
            <p:spPr>
              <a:xfrm>
                <a:off x="3772830" y="2420888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111" name="TextovéPole 110"/>
              <p:cNvSpPr txBox="1"/>
              <p:nvPr/>
            </p:nvSpPr>
            <p:spPr>
              <a:xfrm>
                <a:off x="3772830" y="2924944"/>
                <a:ext cx="504056" cy="523220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8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113" name="Přímá spojovací čára 112"/>
              <p:cNvCxnSpPr/>
              <p:nvPr/>
            </p:nvCxnSpPr>
            <p:spPr>
              <a:xfrm>
                <a:off x="3785815" y="2924944"/>
                <a:ext cx="46032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4" name="TextovéPole 113"/>
          <p:cNvSpPr txBox="1"/>
          <p:nvPr/>
        </p:nvSpPr>
        <p:spPr>
          <a:xfrm>
            <a:off x="4427984" y="5877272"/>
            <a:ext cx="3744416" cy="646331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u="sng" dirty="0" smtClean="0">
                <a:solidFill>
                  <a:schemeClr val="tx1"/>
                </a:solidFill>
                <a:latin typeface="Comic Sans MS" pitchFamily="66" charset="0"/>
              </a:rPr>
              <a:t>V </a:t>
            </a:r>
            <a:r>
              <a:rPr lang="cs-CZ" sz="3600" u="sng" smtClean="0">
                <a:solidFill>
                  <a:schemeClr val="tx1"/>
                </a:solidFill>
                <a:latin typeface="Comic Sans MS" pitchFamily="66" charset="0"/>
              </a:rPr>
              <a:t>= 1046,7cm</a:t>
            </a:r>
            <a:r>
              <a:rPr lang="cs-CZ" sz="3600" u="sng" baseline="3000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r>
              <a:rPr lang="cs-CZ" sz="3600" u="sng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3600" u="sng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20" name="Picture 5" descr="C:\Users\PC3\AppData\Local\Microsoft\Windows\Temporary Internet Files\Content.IE5\0YCFUWNP\MC9002407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013176"/>
            <a:ext cx="1299504" cy="1368152"/>
          </a:xfrm>
          <a:prstGeom prst="rect">
            <a:avLst/>
          </a:prstGeom>
          <a:noFill/>
        </p:spPr>
      </p:pic>
      <p:sp>
        <p:nvSpPr>
          <p:cNvPr id="43" name="TextovéPole 42"/>
          <p:cNvSpPr txBox="1"/>
          <p:nvPr/>
        </p:nvSpPr>
        <p:spPr>
          <a:xfrm>
            <a:off x="1043608" y="1081880"/>
            <a:ext cx="2808312" cy="461665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1"/>
                </a:solidFill>
                <a:latin typeface="Symbol" pitchFamily="18" charset="2"/>
              </a:rPr>
              <a:t>w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=90°</a:t>
            </a:r>
            <a:endParaRPr lang="cs-CZ" sz="24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611560" y="2946385"/>
            <a:ext cx="3528392" cy="554623"/>
            <a:chOff x="5664" y="2805"/>
            <a:chExt cx="3440" cy="946"/>
          </a:xfrm>
        </p:grpSpPr>
        <p:sp>
          <p:nvSpPr>
            <p:cNvPr id="1031" name="Arc 7"/>
            <p:cNvSpPr>
              <a:spLocks/>
            </p:cNvSpPr>
            <p:nvPr/>
          </p:nvSpPr>
          <p:spPr bwMode="auto">
            <a:xfrm flipH="1">
              <a:off x="5664" y="2805"/>
              <a:ext cx="1720" cy="47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32" name="Arc 8"/>
            <p:cNvSpPr>
              <a:spLocks/>
            </p:cNvSpPr>
            <p:nvPr/>
          </p:nvSpPr>
          <p:spPr bwMode="auto">
            <a:xfrm rot="10800000" flipH="1" flipV="1">
              <a:off x="7384" y="2805"/>
              <a:ext cx="1720" cy="47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33" name="Arc 9"/>
            <p:cNvSpPr>
              <a:spLocks/>
            </p:cNvSpPr>
            <p:nvPr/>
          </p:nvSpPr>
          <p:spPr bwMode="auto">
            <a:xfrm flipV="1">
              <a:off x="7384" y="3278"/>
              <a:ext cx="1720" cy="47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34" name="Arc 10"/>
            <p:cNvSpPr>
              <a:spLocks/>
            </p:cNvSpPr>
            <p:nvPr/>
          </p:nvSpPr>
          <p:spPr bwMode="auto">
            <a:xfrm flipH="1" flipV="1">
              <a:off x="5664" y="3278"/>
              <a:ext cx="1720" cy="47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70" name="Volný tvar 69"/>
          <p:cNvSpPr/>
          <p:nvPr/>
        </p:nvSpPr>
        <p:spPr>
          <a:xfrm>
            <a:off x="611560" y="1484784"/>
            <a:ext cx="3528392" cy="1728192"/>
          </a:xfrm>
          <a:custGeom>
            <a:avLst/>
            <a:gdLst>
              <a:gd name="connsiteX0" fmla="*/ 1447800 w 2867025"/>
              <a:gd name="connsiteY0" fmla="*/ 0 h 2400300"/>
              <a:gd name="connsiteX1" fmla="*/ 0 w 2867025"/>
              <a:gd name="connsiteY1" fmla="*/ 2400300 h 2400300"/>
              <a:gd name="connsiteX2" fmla="*/ 2867025 w 2867025"/>
              <a:gd name="connsiteY2" fmla="*/ 2381250 h 2400300"/>
              <a:gd name="connsiteX3" fmla="*/ 1447800 w 2867025"/>
              <a:gd name="connsiteY3" fmla="*/ 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67025" h="2400300">
                <a:moveTo>
                  <a:pt x="1447800" y="0"/>
                </a:moveTo>
                <a:lnTo>
                  <a:pt x="0" y="2400300"/>
                </a:lnTo>
                <a:lnTo>
                  <a:pt x="2867025" y="2381250"/>
                </a:lnTo>
                <a:lnTo>
                  <a:pt x="1447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2375756" y="1484784"/>
            <a:ext cx="0" cy="1783470"/>
          </a:xfrm>
          <a:prstGeom prst="straightConnector1">
            <a:avLst/>
          </a:prstGeom>
          <a:noFill/>
          <a:ln w="22225">
            <a:solidFill>
              <a:srgbClr val="000000"/>
            </a:solidFill>
            <a:prstDash val="dash"/>
            <a:round/>
            <a:headEnd/>
            <a:tailEnd/>
          </a:ln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 flipH="1">
            <a:off x="611560" y="1484784"/>
            <a:ext cx="1764196" cy="1701391"/>
          </a:xfrm>
          <a:prstGeom prst="straightConnector1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7" name="AutoShape 13"/>
          <p:cNvCxnSpPr>
            <a:cxnSpLocks noChangeShapeType="1"/>
          </p:cNvCxnSpPr>
          <p:nvPr/>
        </p:nvCxnSpPr>
        <p:spPr bwMode="auto">
          <a:xfrm>
            <a:off x="2375756" y="1484784"/>
            <a:ext cx="1764196" cy="1701391"/>
          </a:xfrm>
          <a:prstGeom prst="straightConnector1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8" name="AutoShape 4"/>
          <p:cNvCxnSpPr>
            <a:cxnSpLocks noChangeShapeType="1"/>
            <a:stCxn id="1031" idx="1"/>
            <a:endCxn id="1032" idx="1"/>
          </p:cNvCxnSpPr>
          <p:nvPr/>
        </p:nvCxnSpPr>
        <p:spPr bwMode="auto">
          <a:xfrm>
            <a:off x="611560" y="3223697"/>
            <a:ext cx="3528392" cy="0"/>
          </a:xfrm>
          <a:prstGeom prst="straightConnector1">
            <a:avLst/>
          </a:prstGeom>
          <a:noFill/>
          <a:ln w="22225">
            <a:solidFill>
              <a:srgbClr val="000000"/>
            </a:solidFill>
            <a:prstDash val="dash"/>
            <a:round/>
            <a:headEnd/>
            <a:tailEnd/>
          </a:ln>
        </p:spPr>
      </p:cxnSp>
      <p:sp>
        <p:nvSpPr>
          <p:cNvPr id="42" name="Oblouk 41"/>
          <p:cNvSpPr/>
          <p:nvPr/>
        </p:nvSpPr>
        <p:spPr>
          <a:xfrm rot="8143036">
            <a:off x="1752399" y="887659"/>
            <a:ext cx="1332136" cy="1293850"/>
          </a:xfrm>
          <a:prstGeom prst="arc">
            <a:avLst>
              <a:gd name="adj1" fmla="val 16200000"/>
              <a:gd name="adj2" fmla="val 279393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8" name="Přímá spojovací čára 37"/>
          <p:cNvCxnSpPr/>
          <p:nvPr/>
        </p:nvCxnSpPr>
        <p:spPr>
          <a:xfrm flipV="1">
            <a:off x="2387382" y="3204023"/>
            <a:ext cx="1752570" cy="23244"/>
          </a:xfrm>
          <a:prstGeom prst="line">
            <a:avLst/>
          </a:prstGeom>
          <a:ln w="508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/>
          <p:nvPr/>
        </p:nvCxnSpPr>
        <p:spPr>
          <a:xfrm>
            <a:off x="2377856" y="1484784"/>
            <a:ext cx="0" cy="1728192"/>
          </a:xfrm>
          <a:prstGeom prst="line">
            <a:avLst/>
          </a:prstGeom>
          <a:ln w="508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0.00417 L 0.39375 -0.0069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73" grpId="0"/>
      <p:bldP spid="114" grpId="0"/>
      <p:bldP spid="43" grpId="0"/>
      <p:bldP spid="70" grpId="0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79512" y="145776"/>
            <a:ext cx="8640960" cy="110799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1"/>
                </a:solidFill>
                <a:latin typeface="Comic Sans MS" pitchFamily="66" charset="0"/>
              </a:rPr>
              <a:t>Forma pro odlévání svíček vznikne vyvrtáním otvoru ve tvaru kužele do válce daných rozměrů. Vypočítej objem takto vzniklého tělesa. </a:t>
            </a:r>
            <a:endParaRPr lang="cs-CZ" sz="2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2" name="TextovéPole 101"/>
          <p:cNvSpPr txBox="1"/>
          <p:nvPr/>
        </p:nvSpPr>
        <p:spPr>
          <a:xfrm>
            <a:off x="3923928" y="1340768"/>
            <a:ext cx="4968552" cy="430887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1. Spočítáme objem válce.</a:t>
            </a:r>
            <a:endParaRPr lang="cs-CZ" sz="2200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7" name="TextovéPole 116"/>
          <p:cNvSpPr txBox="1"/>
          <p:nvPr/>
        </p:nvSpPr>
        <p:spPr>
          <a:xfrm>
            <a:off x="4283968" y="3068960"/>
            <a:ext cx="4536504" cy="769441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2. Objem jehlanu tvoří jednu třetinu objemu válce!!!</a:t>
            </a:r>
            <a:endParaRPr lang="cs-CZ" sz="22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 rot="16200000">
            <a:off x="-16477" y="3264949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v = 20cm</a:t>
            </a:r>
            <a:endParaRPr lang="cs-CZ" sz="2000" dirty="0">
              <a:latin typeface="Comic Sans MS" pitchFamily="66" charset="0"/>
            </a:endParaRPr>
          </a:p>
        </p:txBody>
      </p:sp>
      <p:grpSp>
        <p:nvGrpSpPr>
          <p:cNvPr id="30" name="Skupina 56"/>
          <p:cNvGrpSpPr/>
          <p:nvPr/>
        </p:nvGrpSpPr>
        <p:grpSpPr>
          <a:xfrm>
            <a:off x="899592" y="5157192"/>
            <a:ext cx="2664296" cy="936104"/>
            <a:chOff x="539552" y="2780928"/>
            <a:chExt cx="4176464" cy="936104"/>
          </a:xfrm>
        </p:grpSpPr>
        <p:sp>
          <p:nvSpPr>
            <p:cNvPr id="34" name="Oblouk 33"/>
            <p:cNvSpPr/>
            <p:nvPr/>
          </p:nvSpPr>
          <p:spPr>
            <a:xfrm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49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Oblouk 34"/>
            <p:cNvSpPr/>
            <p:nvPr/>
          </p:nvSpPr>
          <p:spPr>
            <a:xfrm rot="10800000">
              <a:off x="539552" y="2780928"/>
              <a:ext cx="4176464" cy="936104"/>
            </a:xfrm>
            <a:prstGeom prst="arc">
              <a:avLst>
                <a:gd name="adj1" fmla="val 10853897"/>
                <a:gd name="adj2" fmla="val 0"/>
              </a:avLst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31" name="Přímá spojovací čára 30"/>
          <p:cNvCxnSpPr>
            <a:endCxn id="38" idx="0"/>
          </p:cNvCxnSpPr>
          <p:nvPr/>
        </p:nvCxnSpPr>
        <p:spPr>
          <a:xfrm flipV="1">
            <a:off x="2267744" y="1829688"/>
            <a:ext cx="1294819" cy="3759552"/>
          </a:xfrm>
          <a:prstGeom prst="line">
            <a:avLst/>
          </a:prstGeom>
          <a:ln w="349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>
            <a:stCxn id="38" idx="2"/>
          </p:cNvCxnSpPr>
          <p:nvPr/>
        </p:nvCxnSpPr>
        <p:spPr>
          <a:xfrm>
            <a:off x="899592" y="1808820"/>
            <a:ext cx="1368152" cy="3780420"/>
          </a:xfrm>
          <a:prstGeom prst="line">
            <a:avLst/>
          </a:prstGeom>
          <a:ln w="349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 flipV="1">
            <a:off x="899592" y="1772816"/>
            <a:ext cx="0" cy="3852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čára 45"/>
          <p:cNvCxnSpPr/>
          <p:nvPr/>
        </p:nvCxnSpPr>
        <p:spPr>
          <a:xfrm flipV="1">
            <a:off x="3563888" y="1787104"/>
            <a:ext cx="0" cy="3852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ovací čára 59"/>
          <p:cNvCxnSpPr/>
          <p:nvPr/>
        </p:nvCxnSpPr>
        <p:spPr>
          <a:xfrm>
            <a:off x="2231896" y="5589240"/>
            <a:ext cx="1404000" cy="2086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ovéPole 62"/>
          <p:cNvSpPr txBox="1"/>
          <p:nvPr/>
        </p:nvSpPr>
        <p:spPr>
          <a:xfrm>
            <a:off x="2339752" y="5589240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Comic Sans MS" pitchFamily="66" charset="0"/>
              </a:rPr>
              <a:t>r = 5cm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65" name="Volný tvar 64"/>
          <p:cNvSpPr/>
          <p:nvPr/>
        </p:nvSpPr>
        <p:spPr>
          <a:xfrm>
            <a:off x="899592" y="1772816"/>
            <a:ext cx="2643187" cy="3786187"/>
          </a:xfrm>
          <a:custGeom>
            <a:avLst/>
            <a:gdLst>
              <a:gd name="connsiteX0" fmla="*/ 0 w 2643187"/>
              <a:gd name="connsiteY0" fmla="*/ 0 h 3786187"/>
              <a:gd name="connsiteX1" fmla="*/ 1357312 w 2643187"/>
              <a:gd name="connsiteY1" fmla="*/ 3786187 h 3786187"/>
              <a:gd name="connsiteX2" fmla="*/ 2643187 w 2643187"/>
              <a:gd name="connsiteY2" fmla="*/ 85725 h 3786187"/>
              <a:gd name="connsiteX3" fmla="*/ 0 w 2643187"/>
              <a:gd name="connsiteY3" fmla="*/ 0 h 378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3187" h="3786187">
                <a:moveTo>
                  <a:pt x="0" y="0"/>
                </a:moveTo>
                <a:lnTo>
                  <a:pt x="1357312" y="3786187"/>
                </a:lnTo>
                <a:lnTo>
                  <a:pt x="2643187" y="8572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Elipsa 24"/>
          <p:cNvSpPr/>
          <p:nvPr/>
        </p:nvSpPr>
        <p:spPr>
          <a:xfrm>
            <a:off x="899592" y="1340768"/>
            <a:ext cx="2664296" cy="9361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blouk 36"/>
          <p:cNvSpPr/>
          <p:nvPr/>
        </p:nvSpPr>
        <p:spPr>
          <a:xfrm>
            <a:off x="899592" y="1340768"/>
            <a:ext cx="2664296" cy="936104"/>
          </a:xfrm>
          <a:prstGeom prst="arc">
            <a:avLst>
              <a:gd name="adj1" fmla="val 10853897"/>
              <a:gd name="adj2" fmla="val 0"/>
            </a:avLst>
          </a:prstGeom>
          <a:ln w="3492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louk 37"/>
          <p:cNvSpPr/>
          <p:nvPr/>
        </p:nvSpPr>
        <p:spPr>
          <a:xfrm rot="10800000">
            <a:off x="899592" y="1340768"/>
            <a:ext cx="2664296" cy="936104"/>
          </a:xfrm>
          <a:prstGeom prst="arc">
            <a:avLst>
              <a:gd name="adj1" fmla="val 10853897"/>
              <a:gd name="adj2" fmla="val 0"/>
            </a:avLst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TextovéPole 65"/>
          <p:cNvSpPr txBox="1"/>
          <p:nvPr/>
        </p:nvSpPr>
        <p:spPr>
          <a:xfrm>
            <a:off x="4499992" y="1700808"/>
            <a:ext cx="3744416" cy="584775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3200" baseline="-250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 = </a:t>
            </a:r>
            <a:r>
              <a:rPr lang="cs-CZ" sz="3200" dirty="0" smtClean="0">
                <a:solidFill>
                  <a:srgbClr val="FF0000"/>
                </a:solidFill>
                <a:latin typeface="Symbol" pitchFamily="18" charset="2"/>
              </a:rPr>
              <a:t>p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v</a:t>
            </a:r>
            <a:endParaRPr lang="cs-CZ" sz="3200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4499992" y="2132856"/>
            <a:ext cx="3744416" cy="523220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800" baseline="-25000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</a:t>
            </a:r>
            <a:r>
              <a:rPr lang="cs-CZ" sz="2800" dirty="0" smtClean="0">
                <a:solidFill>
                  <a:schemeClr val="tx1"/>
                </a:solidFill>
                <a:latin typeface="Symbol" pitchFamily="18" charset="2"/>
              </a:rPr>
              <a:t>p .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5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 20</a:t>
            </a:r>
            <a:endParaRPr lang="cs-CZ" sz="2800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4572000" y="2636912"/>
            <a:ext cx="3744416" cy="523220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800" baseline="-25000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 = 1570</a:t>
            </a:r>
            <a:r>
              <a:rPr lang="cs-CZ" sz="2800" dirty="0" smtClean="0">
                <a:solidFill>
                  <a:schemeClr val="tx1"/>
                </a:solidFill>
                <a:latin typeface="Symbol" pitchFamily="18" charset="2"/>
              </a:rPr>
              <a:t>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cm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cs-CZ" sz="28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72" name="Skupina 87"/>
          <p:cNvGrpSpPr/>
          <p:nvPr/>
        </p:nvGrpSpPr>
        <p:grpSpPr>
          <a:xfrm>
            <a:off x="4355976" y="3789040"/>
            <a:ext cx="3744416" cy="851417"/>
            <a:chOff x="4427984" y="1394180"/>
            <a:chExt cx="3744416" cy="851417"/>
          </a:xfrm>
        </p:grpSpPr>
        <p:sp>
          <p:nvSpPr>
            <p:cNvPr id="73" name="TextovéPole 72"/>
            <p:cNvSpPr txBox="1"/>
            <p:nvPr/>
          </p:nvSpPr>
          <p:spPr>
            <a:xfrm>
              <a:off x="4427984" y="1480476"/>
              <a:ext cx="3744416" cy="52322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rgbClr val="FF0000"/>
                  </a:solidFill>
                  <a:latin typeface="Comic Sans MS" pitchFamily="66" charset="0"/>
                </a:rPr>
                <a:t>V</a:t>
              </a:r>
              <a:r>
                <a:rPr lang="cs-CZ" sz="2800" baseline="-25000" dirty="0" smtClean="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r>
                <a:rPr lang="cs-CZ" sz="2800" dirty="0" smtClean="0">
                  <a:solidFill>
                    <a:srgbClr val="FF0000"/>
                  </a:solidFill>
                  <a:latin typeface="Comic Sans MS" pitchFamily="66" charset="0"/>
                </a:rPr>
                <a:t> </a:t>
              </a:r>
              <a:r>
                <a:rPr lang="cs-CZ" sz="2800" dirty="0" smtClean="0">
                  <a:solidFill>
                    <a:srgbClr val="FF0000"/>
                  </a:solidFill>
                  <a:latin typeface="Comic Sans MS" pitchFamily="66" charset="0"/>
                </a:rPr>
                <a:t>=      </a:t>
              </a:r>
              <a:r>
                <a:rPr lang="cs-CZ" sz="2800" dirty="0" smtClean="0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r>
                <a:rPr lang="cs-CZ" sz="2800" dirty="0" smtClean="0">
                  <a:solidFill>
                    <a:srgbClr val="FF0000"/>
                  </a:solidFill>
                  <a:latin typeface="Comic Sans MS" pitchFamily="66" charset="0"/>
                </a:rPr>
                <a:t>r</a:t>
              </a:r>
              <a:r>
                <a:rPr lang="cs-CZ" sz="2800" baseline="30000" dirty="0" smtClean="0">
                  <a:solidFill>
                    <a:srgbClr val="FF0000"/>
                  </a:solidFill>
                  <a:latin typeface="Comic Sans MS" pitchFamily="66" charset="0"/>
                </a:rPr>
                <a:t>2</a:t>
              </a:r>
              <a:r>
                <a:rPr lang="cs-CZ" sz="2800" dirty="0" smtClean="0">
                  <a:solidFill>
                    <a:srgbClr val="FF0000"/>
                  </a:solidFill>
                  <a:latin typeface="Comic Sans MS" pitchFamily="66" charset="0"/>
                </a:rPr>
                <a:t>v</a:t>
              </a:r>
              <a:endParaRPr lang="cs-CZ" sz="2800" baseline="-25000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grpSp>
          <p:nvGrpSpPr>
            <p:cNvPr id="74" name="Skupina 64"/>
            <p:cNvGrpSpPr/>
            <p:nvPr/>
          </p:nvGrpSpPr>
          <p:grpSpPr>
            <a:xfrm>
              <a:off x="5953872" y="1394180"/>
              <a:ext cx="504056" cy="851417"/>
              <a:chOff x="4513712" y="2349448"/>
              <a:chExt cx="504056" cy="851417"/>
            </a:xfrm>
          </p:grpSpPr>
          <p:sp>
            <p:nvSpPr>
              <p:cNvPr id="75" name="TextovéPole 74"/>
              <p:cNvSpPr txBox="1"/>
              <p:nvPr/>
            </p:nvSpPr>
            <p:spPr>
              <a:xfrm>
                <a:off x="4513712" y="2349448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1</a:t>
                </a:r>
                <a:endParaRPr lang="cs-CZ" sz="2400" baseline="-250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6" name="TextovéPole 75"/>
              <p:cNvSpPr txBox="1"/>
              <p:nvPr/>
            </p:nvSpPr>
            <p:spPr>
              <a:xfrm>
                <a:off x="4513712" y="2739200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3</a:t>
                </a:r>
                <a:endParaRPr lang="cs-CZ" sz="2400" baseline="-250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77" name="Přímá spojovací čára 76"/>
              <p:cNvCxnSpPr/>
              <p:nvPr/>
            </p:nvCxnSpPr>
            <p:spPr>
              <a:xfrm>
                <a:off x="4542856" y="2723776"/>
                <a:ext cx="432048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8" name="Skupina 87"/>
          <p:cNvGrpSpPr/>
          <p:nvPr/>
        </p:nvGrpSpPr>
        <p:grpSpPr>
          <a:xfrm>
            <a:off x="4355976" y="4293096"/>
            <a:ext cx="3744416" cy="879425"/>
            <a:chOff x="4860032" y="4941168"/>
            <a:chExt cx="3744416" cy="879425"/>
          </a:xfrm>
        </p:grpSpPr>
        <p:sp>
          <p:nvSpPr>
            <p:cNvPr id="78" name="TextovéPole 77"/>
            <p:cNvSpPr txBox="1"/>
            <p:nvPr/>
          </p:nvSpPr>
          <p:spPr>
            <a:xfrm>
              <a:off x="4860032" y="5085184"/>
              <a:ext cx="3744416" cy="523220"/>
            </a:xfrm>
            <a:prstGeom prst="rect">
              <a:avLst/>
            </a:prstGeom>
            <a:no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V</a:t>
              </a:r>
              <a:r>
                <a:rPr lang="cs-CZ" sz="2800" baseline="-25000" dirty="0" smtClean="0">
                  <a:solidFill>
                    <a:schemeClr val="tx1"/>
                  </a:solidFill>
                  <a:latin typeface="Comic Sans MS" pitchFamily="66" charset="0"/>
                </a:rPr>
                <a:t>2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 </a:t>
              </a:r>
              <a:r>
                <a:rPr lang="cs-CZ" sz="2800" dirty="0" smtClean="0">
                  <a:solidFill>
                    <a:schemeClr val="tx1"/>
                  </a:solidFill>
                  <a:latin typeface="Comic Sans MS" pitchFamily="66" charset="0"/>
                </a:rPr>
                <a:t>=     1570cm</a:t>
              </a:r>
              <a:r>
                <a:rPr lang="cs-CZ" sz="28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28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pSp>
          <p:nvGrpSpPr>
            <p:cNvPr id="86" name="Skupina 85"/>
            <p:cNvGrpSpPr/>
            <p:nvPr/>
          </p:nvGrpSpPr>
          <p:grpSpPr>
            <a:xfrm>
              <a:off x="6040736" y="4941168"/>
              <a:ext cx="504624" cy="879425"/>
              <a:chOff x="4600576" y="5157192"/>
              <a:chExt cx="504624" cy="879425"/>
            </a:xfrm>
          </p:grpSpPr>
          <p:sp>
            <p:nvSpPr>
              <p:cNvPr id="81" name="TextovéPole 80"/>
              <p:cNvSpPr txBox="1"/>
              <p:nvPr/>
            </p:nvSpPr>
            <p:spPr>
              <a:xfrm>
                <a:off x="4600576" y="5157192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1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82" name="TextovéPole 81"/>
              <p:cNvSpPr txBox="1"/>
              <p:nvPr/>
            </p:nvSpPr>
            <p:spPr>
              <a:xfrm>
                <a:off x="4601144" y="5574952"/>
                <a:ext cx="504056" cy="461665"/>
              </a:xfrm>
              <a:prstGeom prst="rect">
                <a:avLst/>
              </a:prstGeom>
              <a:noFill/>
              <a:ln w="19050"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400" dirty="0" smtClean="0">
                    <a:solidFill>
                      <a:schemeClr val="tx1"/>
                    </a:solidFill>
                    <a:latin typeface="Comic Sans MS" pitchFamily="66" charset="0"/>
                  </a:rPr>
                  <a:t>3</a:t>
                </a:r>
                <a:endParaRPr lang="cs-CZ" sz="2400" baseline="-25000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cxnSp>
            <p:nvCxnSpPr>
              <p:cNvPr id="85" name="Přímá spojovací čára 84"/>
              <p:cNvCxnSpPr/>
              <p:nvPr/>
            </p:nvCxnSpPr>
            <p:spPr>
              <a:xfrm>
                <a:off x="4657728" y="5589240"/>
                <a:ext cx="43204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TextovéPole 86"/>
          <p:cNvSpPr txBox="1"/>
          <p:nvPr/>
        </p:nvSpPr>
        <p:spPr>
          <a:xfrm>
            <a:off x="4499992" y="5085184"/>
            <a:ext cx="3744416" cy="523220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800" u="sng" baseline="-25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=523,4cm</a:t>
            </a:r>
            <a:r>
              <a:rPr lang="cs-CZ" sz="28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cs-CZ" sz="2800" u="sng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3491880" y="5805264"/>
            <a:ext cx="5256584" cy="523220"/>
          </a:xfrm>
          <a:prstGeom prst="rect">
            <a:avLst/>
          </a:prstGeom>
          <a:noFill/>
          <a:ln w="1905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u="sng" dirty="0" smtClean="0">
                <a:solidFill>
                  <a:srgbClr val="FF0000"/>
                </a:solidFill>
                <a:latin typeface="Comic Sans MS" pitchFamily="66" charset="0"/>
              </a:rPr>
              <a:t>V = 1570 - 523,4 = 1046,6 cm</a:t>
            </a:r>
            <a:r>
              <a:rPr lang="cs-CZ" sz="2800" u="sng" baseline="300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cs-CZ" sz="2800" u="sng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17" grpId="0"/>
      <p:bldP spid="66" grpId="0"/>
      <p:bldP spid="67" grpId="0"/>
      <p:bldP spid="68" grpId="0"/>
      <p:bldP spid="87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2420888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12062</TotalTime>
  <Words>360</Words>
  <Application>Microsoft Office PowerPoint</Application>
  <PresentationFormat>Předvádění na obrazovce (4:3)</PresentationFormat>
  <Paragraphs>109</Paragraphs>
  <Slides>8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285</cp:revision>
  <dcterms:created xsi:type="dcterms:W3CDTF">2012-09-23T08:27:50Z</dcterms:created>
  <dcterms:modified xsi:type="dcterms:W3CDTF">2013-04-29T18:58:14Z</dcterms:modified>
</cp:coreProperties>
</file>