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5" r:id="rId2"/>
    <p:sldId id="266" r:id="rId3"/>
    <p:sldId id="306" r:id="rId4"/>
    <p:sldId id="325" r:id="rId5"/>
    <p:sldId id="328" r:id="rId6"/>
    <p:sldId id="338" r:id="rId7"/>
    <p:sldId id="339" r:id="rId8"/>
    <p:sldId id="329" r:id="rId9"/>
    <p:sldId id="341" r:id="rId10"/>
    <p:sldId id="340" r:id="rId11"/>
    <p:sldId id="29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  <a:srgbClr val="CDDDA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9" autoAdjust="0"/>
    <p:restoredTop sz="95669" autoAdjust="0"/>
  </p:normalViewPr>
  <p:slideViewPr>
    <p:cSldViewPr>
      <p:cViewPr varScale="1">
        <p:scale>
          <a:sx n="67" d="100"/>
          <a:sy n="67" d="100"/>
        </p:scale>
        <p:origin x="-9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Zaoblený obdélník 80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83568" y="118373"/>
            <a:ext cx="7632848" cy="95410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Vypočítej stranu kužele s poloměrem 4cm 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a výškou 12cm.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4499992" y="1340768"/>
            <a:ext cx="3816424" cy="5232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r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+ v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8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4499992" y="1988840"/>
            <a:ext cx="3816424" cy="5232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4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+ 12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8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1763688" y="1196752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5" name="TextovéPole 64"/>
          <p:cNvSpPr txBox="1"/>
          <p:nvPr/>
        </p:nvSpPr>
        <p:spPr>
          <a:xfrm>
            <a:off x="1804848" y="5171480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S</a:t>
            </a:r>
            <a:endParaRPr lang="cs-CZ" sz="2400" dirty="0">
              <a:latin typeface="Comic Sans MS" pitchFamily="66" charset="0"/>
            </a:endParaRPr>
          </a:p>
        </p:txBody>
      </p:sp>
      <p:grpSp>
        <p:nvGrpSpPr>
          <p:cNvPr id="4" name="Skupina 74"/>
          <p:cNvGrpSpPr/>
          <p:nvPr/>
        </p:nvGrpSpPr>
        <p:grpSpPr>
          <a:xfrm>
            <a:off x="539552" y="1556792"/>
            <a:ext cx="3096344" cy="4176464"/>
            <a:chOff x="539552" y="1556792"/>
            <a:chExt cx="4176464" cy="4176464"/>
          </a:xfrm>
        </p:grpSpPr>
        <p:grpSp>
          <p:nvGrpSpPr>
            <p:cNvPr id="5" name="Skupina 56"/>
            <p:cNvGrpSpPr/>
            <p:nvPr/>
          </p:nvGrpSpPr>
          <p:grpSpPr>
            <a:xfrm>
              <a:off x="539552" y="4797152"/>
              <a:ext cx="4176464" cy="936104"/>
              <a:chOff x="539552" y="2780928"/>
              <a:chExt cx="4176464" cy="936104"/>
            </a:xfrm>
          </p:grpSpPr>
          <p:sp>
            <p:nvSpPr>
              <p:cNvPr id="79" name="Oblouk 78"/>
              <p:cNvSpPr/>
              <p:nvPr/>
            </p:nvSpPr>
            <p:spPr>
              <a:xfrm>
                <a:off x="539552" y="2780928"/>
                <a:ext cx="4176464" cy="936104"/>
              </a:xfrm>
              <a:prstGeom prst="arc">
                <a:avLst>
                  <a:gd name="adj1" fmla="val 10853897"/>
                  <a:gd name="adj2" fmla="val 0"/>
                </a:avLst>
              </a:prstGeom>
              <a:ln w="412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80" name="Oblouk 79"/>
              <p:cNvSpPr/>
              <p:nvPr/>
            </p:nvSpPr>
            <p:spPr>
              <a:xfrm rot="10800000">
                <a:off x="539552" y="2780928"/>
                <a:ext cx="4176464" cy="936104"/>
              </a:xfrm>
              <a:prstGeom prst="arc">
                <a:avLst>
                  <a:gd name="adj1" fmla="val 10853897"/>
                  <a:gd name="adj2" fmla="val 0"/>
                </a:avLst>
              </a:prstGeom>
              <a:ln w="412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cxnSp>
          <p:nvCxnSpPr>
            <p:cNvPr id="77" name="Přímá spojovací čára 76"/>
            <p:cNvCxnSpPr>
              <a:stCxn id="79" idx="2"/>
            </p:cNvCxnSpPr>
            <p:nvPr/>
          </p:nvCxnSpPr>
          <p:spPr>
            <a:xfrm flipH="1" flipV="1">
              <a:off x="2627784" y="1556792"/>
              <a:ext cx="2088232" cy="3708412"/>
            </a:xfrm>
            <a:prstGeom prst="line">
              <a:avLst/>
            </a:prstGeom>
            <a:ln w="412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Přímá spojovací čára 77"/>
            <p:cNvCxnSpPr/>
            <p:nvPr/>
          </p:nvCxnSpPr>
          <p:spPr>
            <a:xfrm flipV="1">
              <a:off x="539552" y="1556792"/>
              <a:ext cx="2088232" cy="3672408"/>
            </a:xfrm>
            <a:prstGeom prst="line">
              <a:avLst/>
            </a:prstGeom>
            <a:ln w="412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Přímá spojovací čára 26"/>
          <p:cNvCxnSpPr/>
          <p:nvPr/>
        </p:nvCxnSpPr>
        <p:spPr>
          <a:xfrm>
            <a:off x="2008288" y="5229200"/>
            <a:ext cx="162000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ovací čára 27"/>
          <p:cNvCxnSpPr/>
          <p:nvPr/>
        </p:nvCxnSpPr>
        <p:spPr>
          <a:xfrm flipH="1" flipV="1">
            <a:off x="2080296" y="1556792"/>
            <a:ext cx="8384" cy="371679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ovéPole 31"/>
          <p:cNvSpPr txBox="1"/>
          <p:nvPr/>
        </p:nvSpPr>
        <p:spPr>
          <a:xfrm>
            <a:off x="2843808" y="2924944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s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0" name="Volný tvar 39"/>
          <p:cNvSpPr/>
          <p:nvPr/>
        </p:nvSpPr>
        <p:spPr>
          <a:xfrm>
            <a:off x="2109440" y="1600200"/>
            <a:ext cx="1500187" cy="3614712"/>
          </a:xfrm>
          <a:custGeom>
            <a:avLst/>
            <a:gdLst>
              <a:gd name="connsiteX0" fmla="*/ 0 w 1500187"/>
              <a:gd name="connsiteY0" fmla="*/ 0 h 3629025"/>
              <a:gd name="connsiteX1" fmla="*/ 0 w 1500187"/>
              <a:gd name="connsiteY1" fmla="*/ 3629025 h 3629025"/>
              <a:gd name="connsiteX2" fmla="*/ 1500187 w 1500187"/>
              <a:gd name="connsiteY2" fmla="*/ 3629025 h 3629025"/>
              <a:gd name="connsiteX3" fmla="*/ 0 w 1500187"/>
              <a:gd name="connsiteY3" fmla="*/ 0 h 3629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00187" h="3629025">
                <a:moveTo>
                  <a:pt x="0" y="0"/>
                </a:moveTo>
                <a:lnTo>
                  <a:pt x="0" y="3629025"/>
                </a:lnTo>
                <a:lnTo>
                  <a:pt x="1500187" y="362902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extovéPole 25"/>
          <p:cNvSpPr txBox="1"/>
          <p:nvPr/>
        </p:nvSpPr>
        <p:spPr>
          <a:xfrm>
            <a:off x="2656360" y="4869160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r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2080296" y="3212976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4499992" y="2594048"/>
            <a:ext cx="3816424" cy="5232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16 + 144</a:t>
            </a:r>
            <a:endParaRPr lang="cs-CZ" sz="28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4499992" y="3212976"/>
            <a:ext cx="3816424" cy="5232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160</a:t>
            </a:r>
            <a:endParaRPr lang="cs-CZ" sz="28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4499992" y="3861048"/>
            <a:ext cx="3816424" cy="5232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 = 12,6cm</a:t>
            </a:r>
            <a:endParaRPr lang="cs-CZ" sz="28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45" name="Picture 14" descr="C:\Users\PC3\AppData\Local\Microsoft\Windows\Temporary Internet Files\Content.IE5\N6Y1A1JO\MC90033589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600456">
            <a:off x="6716176" y="4296050"/>
            <a:ext cx="1938489" cy="21961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4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67544" y="3861048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3068960"/>
            <a:ext cx="8496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ODVÁRKO, </a:t>
            </a:r>
            <a:r>
              <a:rPr lang="cs-CZ" sz="1600" i="1" smtClean="0">
                <a:latin typeface="Courier New" pitchFamily="49" charset="0"/>
                <a:cs typeface="Courier New" pitchFamily="49" charset="0"/>
              </a:rPr>
              <a:t>O</a:t>
            </a:r>
            <a:r>
              <a:rPr lang="cs-CZ" sz="1600" i="1" smtClean="0">
                <a:latin typeface="Courier New" pitchFamily="49" charset="0"/>
                <a:cs typeface="Courier New" pitchFamily="49" charset="0"/>
              </a:rPr>
              <a:t>.,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KADLEČEK, J. MATEMATIKA pro 9. ročník základní školy 3: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Prometheus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, 2010. ISBN 978-80-7196-283-0. s. 15-18.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67544" y="2636912"/>
            <a:ext cx="46281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b="1" i="1" dirty="0" smtClean="0">
                <a:latin typeface="Courier New" pitchFamily="49" charset="0"/>
                <a:cs typeface="Courier New" pitchFamily="49" charset="0"/>
              </a:rPr>
              <a:t>Seznam použité literatury a pramenů: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9.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Kužel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–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plášť a síť kužele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VY_32_INOVACE_08.12.KUB.MA.9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11. 04. 2013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34280" y="272827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395536" y="188640"/>
            <a:ext cx="8352928" cy="95410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Všechny obrázky spojuje jedno geometrické těleso. Které to je? 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7" name="Picture 3" descr="C:\Users\PC3\AppData\Local\Microsoft\Windows\Temporary Internet Files\Content.IE5\O84B1Y4A\MC90039751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628800"/>
            <a:ext cx="1826057" cy="1846174"/>
          </a:xfrm>
          <a:prstGeom prst="rect">
            <a:avLst/>
          </a:prstGeom>
          <a:noFill/>
        </p:spPr>
      </p:pic>
      <p:pic>
        <p:nvPicPr>
          <p:cNvPr id="1031" name="Picture 7" descr="C:\Users\PC3\AppData\Local\Microsoft\Windows\Temporary Internet Files\Content.IE5\2WJ8JH4K\MC90008976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861048"/>
            <a:ext cx="2304256" cy="2267937"/>
          </a:xfrm>
          <a:prstGeom prst="rect">
            <a:avLst/>
          </a:prstGeom>
          <a:noFill/>
        </p:spPr>
      </p:pic>
      <p:pic>
        <p:nvPicPr>
          <p:cNvPr id="4" name="Picture 9" descr="C:\Users\PC3\AppData\Local\Microsoft\Windows\Temporary Internet Files\Content.IE5\N6Y1A1JO\MC90034035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9792" y="4221088"/>
            <a:ext cx="1330325" cy="1941512"/>
          </a:xfrm>
          <a:prstGeom prst="rect">
            <a:avLst/>
          </a:prstGeom>
          <a:noFill/>
        </p:spPr>
      </p:pic>
      <p:pic>
        <p:nvPicPr>
          <p:cNvPr id="1035" name="Picture 11" descr="C:\Users\PC3\AppData\Local\Microsoft\Windows\Temporary Internet Files\Content.IE5\2WJ8JH4K\MC900251499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1340768"/>
            <a:ext cx="1821485" cy="1731874"/>
          </a:xfrm>
          <a:prstGeom prst="rect">
            <a:avLst/>
          </a:prstGeom>
          <a:noFill/>
        </p:spPr>
      </p:pic>
      <p:pic>
        <p:nvPicPr>
          <p:cNvPr id="1037" name="Picture 13" descr="C:\Users\PC3\AppData\Local\Microsoft\Windows\Temporary Internet Files\Content.IE5\O84B1Y4A\MC900428397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1556792"/>
            <a:ext cx="1870075" cy="3441700"/>
          </a:xfrm>
          <a:prstGeom prst="rect">
            <a:avLst/>
          </a:prstGeom>
          <a:noFill/>
        </p:spPr>
      </p:pic>
      <p:pic>
        <p:nvPicPr>
          <p:cNvPr id="1040" name="Picture 16" descr="C:\Users\PC3\AppData\Local\Microsoft\Windows\Temporary Internet Files\Content.IE5\N6Y1A1JO\MC900296102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88224" y="2132856"/>
            <a:ext cx="2016224" cy="1798899"/>
          </a:xfrm>
          <a:prstGeom prst="rect">
            <a:avLst/>
          </a:prstGeom>
          <a:noFill/>
        </p:spPr>
      </p:pic>
      <p:sp>
        <p:nvSpPr>
          <p:cNvPr id="38" name="TextovéPole 37"/>
          <p:cNvSpPr txBox="1"/>
          <p:nvPr/>
        </p:nvSpPr>
        <p:spPr>
          <a:xfrm>
            <a:off x="2627784" y="3068960"/>
            <a:ext cx="3744416" cy="1107996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6600" dirty="0" smtClean="0">
                <a:solidFill>
                  <a:schemeClr val="tx1"/>
                </a:solidFill>
                <a:latin typeface="Comic Sans MS" pitchFamily="66" charset="0"/>
              </a:rPr>
              <a:t>Kužel</a:t>
            </a:r>
            <a:endParaRPr lang="cs-CZ" sz="66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bdélník 41"/>
          <p:cNvSpPr/>
          <p:nvPr/>
        </p:nvSpPr>
        <p:spPr>
          <a:xfrm>
            <a:off x="1187624" y="4581128"/>
            <a:ext cx="3168352" cy="576064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Zaoblený obdélník 14"/>
          <p:cNvSpPr/>
          <p:nvPr/>
        </p:nvSpPr>
        <p:spPr>
          <a:xfrm>
            <a:off x="251520" y="18864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187624" y="101776"/>
            <a:ext cx="6840760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Kužel - pojmy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8" name="TextovéPole 97"/>
          <p:cNvSpPr txBox="1"/>
          <p:nvPr/>
        </p:nvSpPr>
        <p:spPr>
          <a:xfrm>
            <a:off x="6012160" y="3284984"/>
            <a:ext cx="2592288" cy="46166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poloměr kužele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0" name="TextovéPole 99"/>
          <p:cNvSpPr txBox="1"/>
          <p:nvPr/>
        </p:nvSpPr>
        <p:spPr>
          <a:xfrm>
            <a:off x="6012160" y="4005064"/>
            <a:ext cx="2592288" cy="46166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podstava kužele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1" name="TextovéPole 100"/>
          <p:cNvSpPr txBox="1"/>
          <p:nvPr/>
        </p:nvSpPr>
        <p:spPr>
          <a:xfrm>
            <a:off x="6012160" y="2564904"/>
            <a:ext cx="2592288" cy="461665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strana kužele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2" name="TextovéPole 101"/>
          <p:cNvSpPr txBox="1"/>
          <p:nvPr/>
        </p:nvSpPr>
        <p:spPr>
          <a:xfrm>
            <a:off x="6012160" y="1916832"/>
            <a:ext cx="2592288" cy="46166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výška kužele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3" name="TextovéPole 102"/>
          <p:cNvSpPr txBox="1"/>
          <p:nvPr/>
        </p:nvSpPr>
        <p:spPr>
          <a:xfrm>
            <a:off x="6012160" y="1268760"/>
            <a:ext cx="2592288" cy="4616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vrchol kužele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1" name="Volný tvar 120"/>
          <p:cNvSpPr/>
          <p:nvPr/>
        </p:nvSpPr>
        <p:spPr>
          <a:xfrm>
            <a:off x="3635896" y="3501008"/>
            <a:ext cx="2364284" cy="1656184"/>
          </a:xfrm>
          <a:custGeom>
            <a:avLst/>
            <a:gdLst>
              <a:gd name="connsiteX0" fmla="*/ 1500188 w 1500188"/>
              <a:gd name="connsiteY0" fmla="*/ 0 h 285750"/>
              <a:gd name="connsiteX1" fmla="*/ 0 w 1500188"/>
              <a:gd name="connsiteY1" fmla="*/ 2857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00188" h="285750">
                <a:moveTo>
                  <a:pt x="1500188" y="0"/>
                </a:moveTo>
                <a:lnTo>
                  <a:pt x="0" y="285750"/>
                </a:lnTo>
              </a:path>
            </a:pathLst>
          </a:custGeom>
          <a:ln w="38100">
            <a:solidFill>
              <a:schemeClr val="accent3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5" name="Volný tvar 124"/>
          <p:cNvSpPr/>
          <p:nvPr/>
        </p:nvSpPr>
        <p:spPr>
          <a:xfrm>
            <a:off x="3851920" y="2780928"/>
            <a:ext cx="2160240" cy="864096"/>
          </a:xfrm>
          <a:custGeom>
            <a:avLst/>
            <a:gdLst>
              <a:gd name="connsiteX0" fmla="*/ 2514600 w 2514600"/>
              <a:gd name="connsiteY0" fmla="*/ 0 h 100013"/>
              <a:gd name="connsiteX1" fmla="*/ 0 w 2514600"/>
              <a:gd name="connsiteY1" fmla="*/ 100013 h 100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514600" h="100013">
                <a:moveTo>
                  <a:pt x="2514600" y="0"/>
                </a:moveTo>
                <a:lnTo>
                  <a:pt x="0" y="100013"/>
                </a:lnTo>
              </a:path>
            </a:pathLst>
          </a:custGeom>
          <a:ln w="38100">
            <a:solidFill>
              <a:schemeClr val="accent6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6" name="Volný tvar 125"/>
          <p:cNvSpPr/>
          <p:nvPr/>
        </p:nvSpPr>
        <p:spPr>
          <a:xfrm>
            <a:off x="2771800" y="2132856"/>
            <a:ext cx="3240360" cy="1080120"/>
          </a:xfrm>
          <a:custGeom>
            <a:avLst/>
            <a:gdLst>
              <a:gd name="connsiteX0" fmla="*/ 3386137 w 3386137"/>
              <a:gd name="connsiteY0" fmla="*/ 0 h 414337"/>
              <a:gd name="connsiteX1" fmla="*/ 0 w 3386137"/>
              <a:gd name="connsiteY1" fmla="*/ 414337 h 414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386137" h="414337">
                <a:moveTo>
                  <a:pt x="3386137" y="0"/>
                </a:moveTo>
                <a:lnTo>
                  <a:pt x="0" y="414337"/>
                </a:lnTo>
              </a:path>
            </a:pathLst>
          </a:cu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7" name="Volný tvar 126"/>
          <p:cNvSpPr/>
          <p:nvPr/>
        </p:nvSpPr>
        <p:spPr>
          <a:xfrm flipV="1">
            <a:off x="2843808" y="1340768"/>
            <a:ext cx="3168352" cy="144016"/>
          </a:xfrm>
          <a:custGeom>
            <a:avLst/>
            <a:gdLst>
              <a:gd name="connsiteX0" fmla="*/ 3357562 w 3357562"/>
              <a:gd name="connsiteY0" fmla="*/ 0 h 100012"/>
              <a:gd name="connsiteX1" fmla="*/ 0 w 3357562"/>
              <a:gd name="connsiteY1" fmla="*/ 100012 h 100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357562" h="100012">
                <a:moveTo>
                  <a:pt x="3357562" y="0"/>
                </a:moveTo>
                <a:lnTo>
                  <a:pt x="0" y="100012"/>
                </a:lnTo>
              </a:path>
            </a:pathLst>
          </a:cu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8" name="TextovéPole 127"/>
          <p:cNvSpPr txBox="1"/>
          <p:nvPr/>
        </p:nvSpPr>
        <p:spPr>
          <a:xfrm>
            <a:off x="2483768" y="1052736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29" name="TextovéPole 128"/>
          <p:cNvSpPr txBox="1"/>
          <p:nvPr/>
        </p:nvSpPr>
        <p:spPr>
          <a:xfrm>
            <a:off x="3203848" y="4869160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r</a:t>
            </a:r>
            <a:endParaRPr lang="cs-CZ" sz="2400" dirty="0">
              <a:latin typeface="Comic Sans MS" pitchFamily="66" charset="0"/>
            </a:endParaRPr>
          </a:p>
        </p:txBody>
      </p:sp>
      <p:grpSp>
        <p:nvGrpSpPr>
          <p:cNvPr id="46" name="Skupina 45"/>
          <p:cNvGrpSpPr/>
          <p:nvPr/>
        </p:nvGrpSpPr>
        <p:grpSpPr>
          <a:xfrm>
            <a:off x="539552" y="4797152"/>
            <a:ext cx="4176464" cy="936104"/>
            <a:chOff x="539552" y="2780928"/>
            <a:chExt cx="4176464" cy="936104"/>
          </a:xfrm>
        </p:grpSpPr>
        <p:sp>
          <p:nvSpPr>
            <p:cNvPr id="43" name="Oblouk 42"/>
            <p:cNvSpPr/>
            <p:nvPr/>
          </p:nvSpPr>
          <p:spPr>
            <a:xfrm>
              <a:off x="539552" y="2780928"/>
              <a:ext cx="4176464" cy="936104"/>
            </a:xfrm>
            <a:prstGeom prst="arc">
              <a:avLst>
                <a:gd name="adj1" fmla="val 10853897"/>
                <a:gd name="adj2" fmla="val 0"/>
              </a:avLst>
            </a:prstGeom>
            <a:ln w="317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4" name="Oblouk 43"/>
            <p:cNvSpPr/>
            <p:nvPr/>
          </p:nvSpPr>
          <p:spPr>
            <a:xfrm rot="10800000">
              <a:off x="539552" y="2780928"/>
              <a:ext cx="4176464" cy="936104"/>
            </a:xfrm>
            <a:prstGeom prst="arc">
              <a:avLst>
                <a:gd name="adj1" fmla="val 10853897"/>
                <a:gd name="adj2" fmla="val 0"/>
              </a:avLst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48" name="Přímá spojovací čára 47"/>
          <p:cNvCxnSpPr/>
          <p:nvPr/>
        </p:nvCxnSpPr>
        <p:spPr>
          <a:xfrm>
            <a:off x="2555776" y="5229200"/>
            <a:ext cx="216024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Přímá spojovací čára 52"/>
          <p:cNvCxnSpPr/>
          <p:nvPr/>
        </p:nvCxnSpPr>
        <p:spPr>
          <a:xfrm flipH="1" flipV="1">
            <a:off x="2627784" y="1556792"/>
            <a:ext cx="8384" cy="371679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Přímá spojovací čára 55"/>
          <p:cNvCxnSpPr>
            <a:stCxn id="43" idx="2"/>
          </p:cNvCxnSpPr>
          <p:nvPr/>
        </p:nvCxnSpPr>
        <p:spPr>
          <a:xfrm flipH="1" flipV="1">
            <a:off x="2627784" y="1556792"/>
            <a:ext cx="2088232" cy="3708412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ovací čára 58"/>
          <p:cNvCxnSpPr/>
          <p:nvPr/>
        </p:nvCxnSpPr>
        <p:spPr>
          <a:xfrm flipV="1">
            <a:off x="539552" y="1556792"/>
            <a:ext cx="2088232" cy="3672408"/>
          </a:xfrm>
          <a:prstGeom prst="line">
            <a:avLst/>
          </a:prstGeom>
          <a:ln w="317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ovéPole 62"/>
          <p:cNvSpPr txBox="1"/>
          <p:nvPr/>
        </p:nvSpPr>
        <p:spPr>
          <a:xfrm>
            <a:off x="2627784" y="3212976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4" name="TextovéPole 63"/>
          <p:cNvSpPr txBox="1"/>
          <p:nvPr/>
        </p:nvSpPr>
        <p:spPr>
          <a:xfrm>
            <a:off x="2339752" y="5301208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S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9" name="Volný tvar 68"/>
          <p:cNvSpPr/>
          <p:nvPr/>
        </p:nvSpPr>
        <p:spPr>
          <a:xfrm>
            <a:off x="3186113" y="4293095"/>
            <a:ext cx="2826047" cy="1969591"/>
          </a:xfrm>
          <a:custGeom>
            <a:avLst/>
            <a:gdLst>
              <a:gd name="connsiteX0" fmla="*/ 0 w 2986087"/>
              <a:gd name="connsiteY0" fmla="*/ 1328738 h 2062162"/>
              <a:gd name="connsiteX1" fmla="*/ 585787 w 2986087"/>
              <a:gd name="connsiteY1" fmla="*/ 1857375 h 2062162"/>
              <a:gd name="connsiteX2" fmla="*/ 2828925 w 2986087"/>
              <a:gd name="connsiteY2" fmla="*/ 100013 h 2062162"/>
              <a:gd name="connsiteX3" fmla="*/ 2828925 w 2986087"/>
              <a:gd name="connsiteY3" fmla="*/ 100013 h 2062162"/>
              <a:gd name="connsiteX4" fmla="*/ 2986087 w 2986087"/>
              <a:gd name="connsiteY4" fmla="*/ 0 h 2062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6087" h="2062162">
                <a:moveTo>
                  <a:pt x="0" y="1328738"/>
                </a:moveTo>
                <a:cubicBezTo>
                  <a:pt x="57150" y="1695450"/>
                  <a:pt x="114300" y="2062162"/>
                  <a:pt x="585787" y="1857375"/>
                </a:cubicBezTo>
                <a:cubicBezTo>
                  <a:pt x="1057274" y="1652588"/>
                  <a:pt x="2828925" y="100013"/>
                  <a:pt x="2828925" y="100013"/>
                </a:cubicBezTo>
                <a:lnTo>
                  <a:pt x="2828925" y="100013"/>
                </a:lnTo>
                <a:lnTo>
                  <a:pt x="2986087" y="0"/>
                </a:lnTo>
              </a:path>
            </a:pathLst>
          </a:cu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Zaoblený obdélník 80"/>
          <p:cNvSpPr/>
          <p:nvPr/>
        </p:nvSpPr>
        <p:spPr>
          <a:xfrm>
            <a:off x="251520" y="18864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83568" y="118373"/>
            <a:ext cx="7632848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Načrtneme kužel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5004048" y="1052736"/>
            <a:ext cx="3816424" cy="830997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1. Načrtneme tence obraz podstavy a vrchol. 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5004048" y="2204864"/>
            <a:ext cx="3816424" cy="830997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2. Z vrcholu V vedeme tečny k podstavě. 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5004048" y="3429000"/>
            <a:ext cx="3816424" cy="830997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3. Silněji vyznačíme viditelnost. 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9" name="Picture 5" descr="C:\Users\PC3\AppData\Local\Microsoft\Windows\Temporary Internet Files\Content.IE5\0YCFUWNP\MC9002407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581128"/>
            <a:ext cx="1712913" cy="1803400"/>
          </a:xfrm>
          <a:prstGeom prst="rect">
            <a:avLst/>
          </a:prstGeom>
          <a:noFill/>
        </p:spPr>
      </p:pic>
      <p:sp>
        <p:nvSpPr>
          <p:cNvPr id="55" name="TextovéPole 54"/>
          <p:cNvSpPr txBox="1"/>
          <p:nvPr/>
        </p:nvSpPr>
        <p:spPr>
          <a:xfrm>
            <a:off x="2483768" y="1052736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8" name="Oblouk 57"/>
          <p:cNvSpPr/>
          <p:nvPr/>
        </p:nvSpPr>
        <p:spPr>
          <a:xfrm>
            <a:off x="539552" y="4797152"/>
            <a:ext cx="4176464" cy="936104"/>
          </a:xfrm>
          <a:prstGeom prst="arc">
            <a:avLst>
              <a:gd name="adj1" fmla="val 10853897"/>
              <a:gd name="adj2" fmla="val 0"/>
            </a:avLst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Oblouk 58"/>
          <p:cNvSpPr/>
          <p:nvPr/>
        </p:nvSpPr>
        <p:spPr>
          <a:xfrm rot="10800000">
            <a:off x="539552" y="4797152"/>
            <a:ext cx="4176464" cy="936104"/>
          </a:xfrm>
          <a:prstGeom prst="arc">
            <a:avLst>
              <a:gd name="adj1" fmla="val 10853897"/>
              <a:gd name="adj2" fmla="val 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2" name="Přímá spojovací čára 61"/>
          <p:cNvCxnSpPr/>
          <p:nvPr/>
        </p:nvCxnSpPr>
        <p:spPr>
          <a:xfrm flipH="1" flipV="1">
            <a:off x="2627784" y="1556792"/>
            <a:ext cx="2088232" cy="3672408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Přímá spojovací čára 62"/>
          <p:cNvCxnSpPr/>
          <p:nvPr/>
        </p:nvCxnSpPr>
        <p:spPr>
          <a:xfrm flipV="1">
            <a:off x="539552" y="1556792"/>
            <a:ext cx="2088232" cy="3672408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ovéPole 64"/>
          <p:cNvSpPr txBox="1"/>
          <p:nvPr/>
        </p:nvSpPr>
        <p:spPr>
          <a:xfrm>
            <a:off x="2339752" y="5301208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S</a:t>
            </a:r>
            <a:endParaRPr lang="cs-CZ" sz="2400" dirty="0">
              <a:latin typeface="Comic Sans MS" pitchFamily="66" charset="0"/>
            </a:endParaRPr>
          </a:p>
        </p:txBody>
      </p:sp>
      <p:grpSp>
        <p:nvGrpSpPr>
          <p:cNvPr id="71" name="Skupina 70"/>
          <p:cNvGrpSpPr/>
          <p:nvPr/>
        </p:nvGrpSpPr>
        <p:grpSpPr>
          <a:xfrm>
            <a:off x="2526632" y="5128616"/>
            <a:ext cx="216000" cy="216024"/>
            <a:chOff x="4385144" y="6093296"/>
            <a:chExt cx="216000" cy="216024"/>
          </a:xfrm>
        </p:grpSpPr>
        <p:cxnSp>
          <p:nvCxnSpPr>
            <p:cNvPr id="67" name="Přímá spojovací čára 66"/>
            <p:cNvCxnSpPr/>
            <p:nvPr/>
          </p:nvCxnSpPr>
          <p:spPr>
            <a:xfrm>
              <a:off x="4499992" y="6093296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ovací čára 68"/>
            <p:cNvCxnSpPr/>
            <p:nvPr/>
          </p:nvCxnSpPr>
          <p:spPr>
            <a:xfrm flipV="1">
              <a:off x="4385144" y="6185496"/>
              <a:ext cx="216000" cy="83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Skupina 71"/>
          <p:cNvGrpSpPr/>
          <p:nvPr/>
        </p:nvGrpSpPr>
        <p:grpSpPr>
          <a:xfrm>
            <a:off x="2507576" y="1456208"/>
            <a:ext cx="216000" cy="216024"/>
            <a:chOff x="4385144" y="6093296"/>
            <a:chExt cx="216000" cy="216024"/>
          </a:xfrm>
        </p:grpSpPr>
        <p:cxnSp>
          <p:nvCxnSpPr>
            <p:cNvPr id="73" name="Přímá spojovací čára 72"/>
            <p:cNvCxnSpPr/>
            <p:nvPr/>
          </p:nvCxnSpPr>
          <p:spPr>
            <a:xfrm>
              <a:off x="4499992" y="6093296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Přímá spojovací čára 73"/>
            <p:cNvCxnSpPr/>
            <p:nvPr/>
          </p:nvCxnSpPr>
          <p:spPr>
            <a:xfrm flipV="1">
              <a:off x="4385144" y="6185496"/>
              <a:ext cx="216000" cy="83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Skupina 74"/>
          <p:cNvGrpSpPr/>
          <p:nvPr/>
        </p:nvGrpSpPr>
        <p:grpSpPr>
          <a:xfrm>
            <a:off x="539552" y="1556792"/>
            <a:ext cx="4176464" cy="4176464"/>
            <a:chOff x="539552" y="1556792"/>
            <a:chExt cx="4176464" cy="4176464"/>
          </a:xfrm>
        </p:grpSpPr>
        <p:grpSp>
          <p:nvGrpSpPr>
            <p:cNvPr id="76" name="Skupina 56"/>
            <p:cNvGrpSpPr/>
            <p:nvPr/>
          </p:nvGrpSpPr>
          <p:grpSpPr>
            <a:xfrm>
              <a:off x="539552" y="4797152"/>
              <a:ext cx="4176464" cy="936104"/>
              <a:chOff x="539552" y="2780928"/>
              <a:chExt cx="4176464" cy="936104"/>
            </a:xfrm>
          </p:grpSpPr>
          <p:sp>
            <p:nvSpPr>
              <p:cNvPr id="79" name="Oblouk 78"/>
              <p:cNvSpPr/>
              <p:nvPr/>
            </p:nvSpPr>
            <p:spPr>
              <a:xfrm>
                <a:off x="539552" y="2780928"/>
                <a:ext cx="4176464" cy="936104"/>
              </a:xfrm>
              <a:prstGeom prst="arc">
                <a:avLst>
                  <a:gd name="adj1" fmla="val 10853897"/>
                  <a:gd name="adj2" fmla="val 0"/>
                </a:avLst>
              </a:prstGeom>
              <a:ln w="412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80" name="Oblouk 79"/>
              <p:cNvSpPr/>
              <p:nvPr/>
            </p:nvSpPr>
            <p:spPr>
              <a:xfrm rot="10800000">
                <a:off x="539552" y="2780928"/>
                <a:ext cx="4176464" cy="936104"/>
              </a:xfrm>
              <a:prstGeom prst="arc">
                <a:avLst>
                  <a:gd name="adj1" fmla="val 10853897"/>
                  <a:gd name="adj2" fmla="val 0"/>
                </a:avLst>
              </a:prstGeom>
              <a:ln w="412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cxnSp>
          <p:nvCxnSpPr>
            <p:cNvPr id="77" name="Přímá spojovací čára 76"/>
            <p:cNvCxnSpPr>
              <a:stCxn id="79" idx="2"/>
            </p:cNvCxnSpPr>
            <p:nvPr/>
          </p:nvCxnSpPr>
          <p:spPr>
            <a:xfrm flipH="1" flipV="1">
              <a:off x="2627784" y="1556792"/>
              <a:ext cx="2088232" cy="3708412"/>
            </a:xfrm>
            <a:prstGeom prst="line">
              <a:avLst/>
            </a:prstGeom>
            <a:ln w="412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Přímá spojovací čára 77"/>
            <p:cNvCxnSpPr/>
            <p:nvPr/>
          </p:nvCxnSpPr>
          <p:spPr>
            <a:xfrm flipV="1">
              <a:off x="539552" y="1556792"/>
              <a:ext cx="2088232" cy="3672408"/>
            </a:xfrm>
            <a:prstGeom prst="line">
              <a:avLst/>
            </a:prstGeom>
            <a:ln w="412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4" grpId="0" animBg="1"/>
      <p:bldP spid="37" grpId="0" animBg="1"/>
      <p:bldP spid="55" grpId="0"/>
      <p:bldP spid="58" grpId="0" animBg="1"/>
      <p:bldP spid="59" grpId="0" animBg="1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Zaoblený obdélník 84"/>
          <p:cNvSpPr/>
          <p:nvPr/>
        </p:nvSpPr>
        <p:spPr>
          <a:xfrm>
            <a:off x="251520" y="18864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83568" y="116632"/>
            <a:ext cx="763284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Plášť kužele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4283968" y="980728"/>
            <a:ext cx="4320480" cy="830997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Plášť kužele tvoří shodné úsečky VA, VB, VC, VD, VE,… 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4283968" y="1988840"/>
            <a:ext cx="4320480" cy="1569660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Všechny tyto úsečky jsou přepony pravoúhlých trojúhelníků s délkami odvěsen </a:t>
            </a:r>
            <a:r>
              <a:rPr lang="cs-CZ" sz="24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r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a </a:t>
            </a:r>
            <a:r>
              <a:rPr lang="cs-CZ" sz="24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v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2" name="Skupina 56"/>
          <p:cNvGrpSpPr/>
          <p:nvPr/>
        </p:nvGrpSpPr>
        <p:grpSpPr>
          <a:xfrm>
            <a:off x="539552" y="4294338"/>
            <a:ext cx="3672408" cy="790846"/>
            <a:chOff x="539552" y="2780928"/>
            <a:chExt cx="4176464" cy="936104"/>
          </a:xfrm>
        </p:grpSpPr>
        <p:sp>
          <p:nvSpPr>
            <p:cNvPr id="58" name="Oblouk 57"/>
            <p:cNvSpPr/>
            <p:nvPr/>
          </p:nvSpPr>
          <p:spPr>
            <a:xfrm>
              <a:off x="539552" y="2780928"/>
              <a:ext cx="4176464" cy="936104"/>
            </a:xfrm>
            <a:prstGeom prst="arc">
              <a:avLst>
                <a:gd name="adj1" fmla="val 10853897"/>
                <a:gd name="adj2" fmla="val 0"/>
              </a:avLst>
            </a:prstGeom>
            <a:ln w="317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9" name="Oblouk 58"/>
            <p:cNvSpPr/>
            <p:nvPr/>
          </p:nvSpPr>
          <p:spPr>
            <a:xfrm rot="10800000">
              <a:off x="539552" y="2780928"/>
              <a:ext cx="4176464" cy="936104"/>
            </a:xfrm>
            <a:prstGeom prst="arc">
              <a:avLst>
                <a:gd name="adj1" fmla="val 10853897"/>
                <a:gd name="adj2" fmla="val 0"/>
              </a:avLst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62" name="Přímá spojovací čára 61"/>
          <p:cNvCxnSpPr>
            <a:stCxn id="58" idx="2"/>
          </p:cNvCxnSpPr>
          <p:nvPr/>
        </p:nvCxnSpPr>
        <p:spPr>
          <a:xfrm flipH="1" flipV="1">
            <a:off x="2339752" y="1556792"/>
            <a:ext cx="1872208" cy="3132969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Přímá spojovací čára 62"/>
          <p:cNvCxnSpPr/>
          <p:nvPr/>
        </p:nvCxnSpPr>
        <p:spPr>
          <a:xfrm flipV="1">
            <a:off x="539552" y="1556792"/>
            <a:ext cx="1800200" cy="3102552"/>
          </a:xfrm>
          <a:prstGeom prst="line">
            <a:avLst/>
          </a:prstGeom>
          <a:ln w="317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čára 14"/>
          <p:cNvCxnSpPr/>
          <p:nvPr/>
        </p:nvCxnSpPr>
        <p:spPr>
          <a:xfrm>
            <a:off x="2339752" y="1556792"/>
            <a:ext cx="29144" cy="3088576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 flipV="1">
            <a:off x="539552" y="4653136"/>
            <a:ext cx="1872208" cy="28578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ovéPole 17"/>
          <p:cNvSpPr txBox="1"/>
          <p:nvPr/>
        </p:nvSpPr>
        <p:spPr>
          <a:xfrm>
            <a:off x="2339752" y="2780928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v</a:t>
            </a:r>
            <a:endParaRPr lang="cs-CZ" sz="2400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2339752" y="4509120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S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2339752" y="1052736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25" name="Přímá spojovací čára 24"/>
          <p:cNvCxnSpPr/>
          <p:nvPr/>
        </p:nvCxnSpPr>
        <p:spPr>
          <a:xfrm flipV="1">
            <a:off x="539552" y="1556792"/>
            <a:ext cx="1800200" cy="3096344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ovéPole 53"/>
          <p:cNvSpPr txBox="1"/>
          <p:nvPr/>
        </p:nvSpPr>
        <p:spPr>
          <a:xfrm>
            <a:off x="251520" y="4797152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A</a:t>
            </a:r>
            <a:endParaRPr lang="cs-CZ" sz="2400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611560" y="4941168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B</a:t>
            </a:r>
            <a:endParaRPr lang="cs-CZ" sz="2400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899592" y="5085184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C</a:t>
            </a:r>
            <a:endParaRPr lang="cs-CZ" sz="2400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1187624" y="5199583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D</a:t>
            </a:r>
            <a:endParaRPr lang="cs-CZ" sz="2400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1547664" y="5301208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E</a:t>
            </a:r>
            <a:endParaRPr lang="cs-CZ" sz="2400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cxnSp>
        <p:nvCxnSpPr>
          <p:cNvPr id="66" name="Přímá spojovací čára 65"/>
          <p:cNvCxnSpPr/>
          <p:nvPr/>
        </p:nvCxnSpPr>
        <p:spPr>
          <a:xfrm flipV="1">
            <a:off x="899592" y="4653136"/>
            <a:ext cx="1440160" cy="288032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Přímá spojovací čára 68"/>
          <p:cNvCxnSpPr/>
          <p:nvPr/>
        </p:nvCxnSpPr>
        <p:spPr>
          <a:xfrm flipV="1">
            <a:off x="1187624" y="4653136"/>
            <a:ext cx="1152128" cy="360040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Přímá spojovací čára 71"/>
          <p:cNvCxnSpPr/>
          <p:nvPr/>
        </p:nvCxnSpPr>
        <p:spPr>
          <a:xfrm flipV="1">
            <a:off x="1475656" y="4653136"/>
            <a:ext cx="864096" cy="360040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Přímá spojovací čára 74"/>
          <p:cNvCxnSpPr/>
          <p:nvPr/>
        </p:nvCxnSpPr>
        <p:spPr>
          <a:xfrm flipV="1">
            <a:off x="1763688" y="4653136"/>
            <a:ext cx="576064" cy="432048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Volný tvar 85"/>
          <p:cNvSpPr/>
          <p:nvPr/>
        </p:nvSpPr>
        <p:spPr>
          <a:xfrm>
            <a:off x="571500" y="1591413"/>
            <a:ext cx="1800225" cy="3071812"/>
          </a:xfrm>
          <a:custGeom>
            <a:avLst/>
            <a:gdLst>
              <a:gd name="connsiteX0" fmla="*/ 1757363 w 1800225"/>
              <a:gd name="connsiteY0" fmla="*/ 0 h 3071812"/>
              <a:gd name="connsiteX1" fmla="*/ 0 w 1800225"/>
              <a:gd name="connsiteY1" fmla="*/ 3071812 h 3071812"/>
              <a:gd name="connsiteX2" fmla="*/ 1800225 w 1800225"/>
              <a:gd name="connsiteY2" fmla="*/ 3043237 h 3071812"/>
              <a:gd name="connsiteX3" fmla="*/ 1757363 w 1800225"/>
              <a:gd name="connsiteY3" fmla="*/ 0 h 3071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0225" h="3071812">
                <a:moveTo>
                  <a:pt x="1757363" y="0"/>
                </a:moveTo>
                <a:lnTo>
                  <a:pt x="0" y="3071812"/>
                </a:lnTo>
                <a:lnTo>
                  <a:pt x="1800225" y="3043237"/>
                </a:lnTo>
                <a:lnTo>
                  <a:pt x="1757363" y="0"/>
                </a:lnTo>
                <a:close/>
              </a:path>
            </a:pathLst>
          </a:custGeom>
          <a:solidFill>
            <a:schemeClr val="bg1">
              <a:lumMod val="50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0" name="Přímá spojovací čára 39"/>
          <p:cNvCxnSpPr/>
          <p:nvPr/>
        </p:nvCxnSpPr>
        <p:spPr>
          <a:xfrm flipV="1">
            <a:off x="899592" y="1556792"/>
            <a:ext cx="1440160" cy="3384376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1331640" y="4293096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r</a:t>
            </a:r>
            <a:endParaRPr lang="cs-CZ" sz="2400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87" name="TextovéPole 86"/>
          <p:cNvSpPr txBox="1"/>
          <p:nvPr/>
        </p:nvSpPr>
        <p:spPr>
          <a:xfrm>
            <a:off x="4283968" y="3717032"/>
            <a:ext cx="4320480" cy="1569660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Kužel vznikne rotací tohoto pravoúhlého trojúhelníku kolem úsečky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v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– je to rotační těleso.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9" name="Picture 5" descr="C:\Users\PC3\AppData\Local\Microsoft\Windows\Temporary Internet Files\Content.IE5\0YCFUWNP\MC9002407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797152"/>
            <a:ext cx="1712913" cy="1803400"/>
          </a:xfrm>
          <a:prstGeom prst="rect">
            <a:avLst/>
          </a:prstGeom>
          <a:noFill/>
        </p:spPr>
      </p:pic>
      <p:sp>
        <p:nvSpPr>
          <p:cNvPr id="88" name="Volný tvar 87"/>
          <p:cNvSpPr/>
          <p:nvPr/>
        </p:nvSpPr>
        <p:spPr>
          <a:xfrm>
            <a:off x="933450" y="1600200"/>
            <a:ext cx="1438275" cy="3314700"/>
          </a:xfrm>
          <a:custGeom>
            <a:avLst/>
            <a:gdLst>
              <a:gd name="connsiteX0" fmla="*/ 1409700 w 1438275"/>
              <a:gd name="connsiteY0" fmla="*/ 0 h 3314700"/>
              <a:gd name="connsiteX1" fmla="*/ 0 w 1438275"/>
              <a:gd name="connsiteY1" fmla="*/ 3314700 h 3314700"/>
              <a:gd name="connsiteX2" fmla="*/ 1438275 w 1438275"/>
              <a:gd name="connsiteY2" fmla="*/ 3019425 h 3314700"/>
              <a:gd name="connsiteX3" fmla="*/ 1409700 w 1438275"/>
              <a:gd name="connsiteY3" fmla="*/ 0 h 3314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8275" h="3314700">
                <a:moveTo>
                  <a:pt x="1409700" y="0"/>
                </a:moveTo>
                <a:lnTo>
                  <a:pt x="0" y="3314700"/>
                </a:lnTo>
                <a:lnTo>
                  <a:pt x="1438275" y="3019425"/>
                </a:lnTo>
                <a:lnTo>
                  <a:pt x="1409700" y="0"/>
                </a:lnTo>
                <a:close/>
              </a:path>
            </a:pathLst>
          </a:custGeom>
          <a:solidFill>
            <a:schemeClr val="accent6">
              <a:lumMod val="75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3" name="Přímá spojovací čára 42"/>
          <p:cNvCxnSpPr/>
          <p:nvPr/>
        </p:nvCxnSpPr>
        <p:spPr>
          <a:xfrm flipV="1">
            <a:off x="1187624" y="1556792"/>
            <a:ext cx="1152128" cy="3456384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Volný tvar 88"/>
          <p:cNvSpPr/>
          <p:nvPr/>
        </p:nvSpPr>
        <p:spPr>
          <a:xfrm>
            <a:off x="1228725" y="1619250"/>
            <a:ext cx="1123950" cy="3362325"/>
          </a:xfrm>
          <a:custGeom>
            <a:avLst/>
            <a:gdLst>
              <a:gd name="connsiteX0" fmla="*/ 1114425 w 1123950"/>
              <a:gd name="connsiteY0" fmla="*/ 0 h 3362325"/>
              <a:gd name="connsiteX1" fmla="*/ 0 w 1123950"/>
              <a:gd name="connsiteY1" fmla="*/ 3362325 h 3362325"/>
              <a:gd name="connsiteX2" fmla="*/ 1123950 w 1123950"/>
              <a:gd name="connsiteY2" fmla="*/ 3028950 h 3362325"/>
              <a:gd name="connsiteX3" fmla="*/ 1114425 w 1123950"/>
              <a:gd name="connsiteY3" fmla="*/ 0 h 3362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3950" h="3362325">
                <a:moveTo>
                  <a:pt x="1114425" y="0"/>
                </a:moveTo>
                <a:lnTo>
                  <a:pt x="0" y="3362325"/>
                </a:lnTo>
                <a:lnTo>
                  <a:pt x="1123950" y="3028950"/>
                </a:lnTo>
                <a:lnTo>
                  <a:pt x="1114425" y="0"/>
                </a:lnTo>
                <a:close/>
              </a:path>
            </a:pathLst>
          </a:custGeom>
          <a:solidFill>
            <a:schemeClr val="bg2">
              <a:lumMod val="25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6" name="Přímá spojovací čára 45"/>
          <p:cNvCxnSpPr/>
          <p:nvPr/>
        </p:nvCxnSpPr>
        <p:spPr>
          <a:xfrm flipV="1">
            <a:off x="1475656" y="1571081"/>
            <a:ext cx="864096" cy="3456384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Volný tvar 90"/>
          <p:cNvSpPr/>
          <p:nvPr/>
        </p:nvSpPr>
        <p:spPr>
          <a:xfrm>
            <a:off x="1514475" y="1609725"/>
            <a:ext cx="828675" cy="3381375"/>
          </a:xfrm>
          <a:custGeom>
            <a:avLst/>
            <a:gdLst>
              <a:gd name="connsiteX0" fmla="*/ 819150 w 828675"/>
              <a:gd name="connsiteY0" fmla="*/ 0 h 3381375"/>
              <a:gd name="connsiteX1" fmla="*/ 0 w 828675"/>
              <a:gd name="connsiteY1" fmla="*/ 3381375 h 3381375"/>
              <a:gd name="connsiteX2" fmla="*/ 828675 w 828675"/>
              <a:gd name="connsiteY2" fmla="*/ 3028950 h 3381375"/>
              <a:gd name="connsiteX3" fmla="*/ 819150 w 828675"/>
              <a:gd name="connsiteY3" fmla="*/ 0 h 3381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8675" h="3381375">
                <a:moveTo>
                  <a:pt x="819150" y="0"/>
                </a:moveTo>
                <a:lnTo>
                  <a:pt x="0" y="3381375"/>
                </a:lnTo>
                <a:lnTo>
                  <a:pt x="828675" y="3028950"/>
                </a:lnTo>
                <a:lnTo>
                  <a:pt x="819150" y="0"/>
                </a:lnTo>
                <a:close/>
              </a:path>
            </a:pathLst>
          </a:custGeom>
          <a:solidFill>
            <a:schemeClr val="accent1">
              <a:lumMod val="75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1" name="Přímá spojovací čára 50"/>
          <p:cNvCxnSpPr/>
          <p:nvPr/>
        </p:nvCxnSpPr>
        <p:spPr>
          <a:xfrm flipV="1">
            <a:off x="1763688" y="1556793"/>
            <a:ext cx="576064" cy="3528391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Volný tvar 89"/>
          <p:cNvSpPr/>
          <p:nvPr/>
        </p:nvSpPr>
        <p:spPr>
          <a:xfrm>
            <a:off x="1800225" y="1619250"/>
            <a:ext cx="552450" cy="3438525"/>
          </a:xfrm>
          <a:custGeom>
            <a:avLst/>
            <a:gdLst>
              <a:gd name="connsiteX0" fmla="*/ 552450 w 552450"/>
              <a:gd name="connsiteY0" fmla="*/ 0 h 3438525"/>
              <a:gd name="connsiteX1" fmla="*/ 0 w 552450"/>
              <a:gd name="connsiteY1" fmla="*/ 3438525 h 3438525"/>
              <a:gd name="connsiteX2" fmla="*/ 542925 w 552450"/>
              <a:gd name="connsiteY2" fmla="*/ 3019425 h 3438525"/>
              <a:gd name="connsiteX3" fmla="*/ 552450 w 552450"/>
              <a:gd name="connsiteY3" fmla="*/ 0 h 3438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450" h="3438525">
                <a:moveTo>
                  <a:pt x="552450" y="0"/>
                </a:moveTo>
                <a:lnTo>
                  <a:pt x="0" y="3438525"/>
                </a:lnTo>
                <a:lnTo>
                  <a:pt x="542925" y="3019425"/>
                </a:lnTo>
                <a:lnTo>
                  <a:pt x="55245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500"/>
                            </p:stCondLst>
                            <p:childTnLst>
                              <p:par>
                                <p:cTn id="10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5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500"/>
                            </p:stCondLst>
                            <p:childTnLst>
                              <p:par>
                                <p:cTn id="11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6500"/>
                            </p:stCondLst>
                            <p:childTnLst>
                              <p:par>
                                <p:cTn id="1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4" grpId="0" animBg="1"/>
      <p:bldP spid="54" grpId="0"/>
      <p:bldP spid="55" grpId="0"/>
      <p:bldP spid="56" grpId="0"/>
      <p:bldP spid="57" grpId="0"/>
      <p:bldP spid="60" grpId="0"/>
      <p:bldP spid="86" grpId="0" animBg="1"/>
      <p:bldP spid="86" grpId="1" animBg="1"/>
      <p:bldP spid="20" grpId="0"/>
      <p:bldP spid="87" grpId="0" animBg="1"/>
      <p:bldP spid="88" grpId="0" animBg="1"/>
      <p:bldP spid="88" grpId="1" animBg="1"/>
      <p:bldP spid="89" grpId="0" animBg="1"/>
      <p:bldP spid="89" grpId="1" animBg="1"/>
      <p:bldP spid="91" grpId="0" animBg="1"/>
      <p:bldP spid="91" grpId="1" animBg="1"/>
      <p:bldP spid="9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Zaoblený obdélník 80"/>
          <p:cNvSpPr/>
          <p:nvPr/>
        </p:nvSpPr>
        <p:spPr>
          <a:xfrm>
            <a:off x="323528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7" name="Elipsa 56"/>
          <p:cNvSpPr/>
          <p:nvPr/>
        </p:nvSpPr>
        <p:spPr>
          <a:xfrm>
            <a:off x="539552" y="2339460"/>
            <a:ext cx="1080120" cy="340424"/>
          </a:xfrm>
          <a:prstGeom prst="ellipse">
            <a:avLst/>
          </a:prstGeom>
          <a:solidFill>
            <a:schemeClr val="accent3">
              <a:lumMod val="75000"/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Elipsa 25"/>
          <p:cNvSpPr/>
          <p:nvPr/>
        </p:nvSpPr>
        <p:spPr>
          <a:xfrm>
            <a:off x="1907704" y="4648375"/>
            <a:ext cx="1440160" cy="1368152"/>
          </a:xfrm>
          <a:prstGeom prst="ellipse">
            <a:avLst/>
          </a:prstGeom>
          <a:solidFill>
            <a:schemeClr val="accent3">
              <a:lumMod val="75000"/>
              <a:alpha val="6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/>
          <p:cNvSpPr txBox="1"/>
          <p:nvPr/>
        </p:nvSpPr>
        <p:spPr>
          <a:xfrm>
            <a:off x="683568" y="118373"/>
            <a:ext cx="7632848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Síť kužele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4860032" y="908720"/>
            <a:ext cx="3816424" cy="461665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rozvinutý plášť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4860032" y="2924944"/>
            <a:ext cx="3816424" cy="461665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oblouk kružnice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4860032" y="4941168"/>
            <a:ext cx="3816424" cy="461665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podstava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2123728" y="2229247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5" name="TextovéPole 64"/>
          <p:cNvSpPr txBox="1"/>
          <p:nvPr/>
        </p:nvSpPr>
        <p:spPr>
          <a:xfrm>
            <a:off x="2267744" y="5325591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S</a:t>
            </a:r>
            <a:endParaRPr lang="cs-CZ" sz="2400" dirty="0">
              <a:latin typeface="Comic Sans MS" pitchFamily="66" charset="0"/>
            </a:endParaRPr>
          </a:p>
        </p:txBody>
      </p:sp>
      <p:grpSp>
        <p:nvGrpSpPr>
          <p:cNvPr id="2" name="Skupina 70"/>
          <p:cNvGrpSpPr/>
          <p:nvPr/>
        </p:nvGrpSpPr>
        <p:grpSpPr>
          <a:xfrm>
            <a:off x="2512344" y="5225007"/>
            <a:ext cx="216000" cy="216024"/>
            <a:chOff x="4385144" y="6093296"/>
            <a:chExt cx="216000" cy="216024"/>
          </a:xfrm>
        </p:grpSpPr>
        <p:cxnSp>
          <p:nvCxnSpPr>
            <p:cNvPr id="67" name="Přímá spojovací čára 66"/>
            <p:cNvCxnSpPr/>
            <p:nvPr/>
          </p:nvCxnSpPr>
          <p:spPr>
            <a:xfrm>
              <a:off x="4499992" y="6093296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ovací čára 68"/>
            <p:cNvCxnSpPr/>
            <p:nvPr/>
          </p:nvCxnSpPr>
          <p:spPr>
            <a:xfrm flipV="1">
              <a:off x="4385144" y="6185496"/>
              <a:ext cx="216000" cy="83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Výseč 26"/>
          <p:cNvSpPr/>
          <p:nvPr/>
        </p:nvSpPr>
        <p:spPr>
          <a:xfrm rot="17553714">
            <a:off x="539123" y="832116"/>
            <a:ext cx="3725752" cy="3882580"/>
          </a:xfrm>
          <a:prstGeom prst="pie">
            <a:avLst>
              <a:gd name="adj1" fmla="val 5199735"/>
              <a:gd name="adj2" fmla="val 13506332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29" name="Přímá spojovací čára 28"/>
          <p:cNvCxnSpPr/>
          <p:nvPr/>
        </p:nvCxnSpPr>
        <p:spPr>
          <a:xfrm flipH="1">
            <a:off x="1475656" y="2805311"/>
            <a:ext cx="936104" cy="1584176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ovéPole 31"/>
          <p:cNvSpPr txBox="1"/>
          <p:nvPr/>
        </p:nvSpPr>
        <p:spPr>
          <a:xfrm>
            <a:off x="1907704" y="3453383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s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2267744" y="4143846"/>
            <a:ext cx="79208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2</a:t>
            </a:r>
            <a:r>
              <a:rPr lang="cs-CZ" sz="2400" dirty="0" smtClean="0">
                <a:latin typeface="Symbol" pitchFamily="18" charset="2"/>
              </a:rPr>
              <a:t>p</a:t>
            </a:r>
            <a:r>
              <a:rPr lang="cs-CZ" sz="2400" dirty="0" smtClean="0">
                <a:latin typeface="Comic Sans MS" pitchFamily="66" charset="0"/>
              </a:rPr>
              <a:t>r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4860032" y="1556792"/>
            <a:ext cx="3816424" cy="1200329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Poloměr rozvinutého pláště se rovná délce strany kužele.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4860032" y="3573016"/>
            <a:ext cx="3816424" cy="1200329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Délka oblouku kružnice rozvinutého pláště se rovná obvodu podstavy.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9" name="Picture 5" descr="C:\Users\PC3\AppData\Local\Microsoft\Windows\Temporary Internet Files\Content.IE5\0YCFUWNP\MC9002407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4869160"/>
            <a:ext cx="1712913" cy="1803400"/>
          </a:xfrm>
          <a:prstGeom prst="rect">
            <a:avLst/>
          </a:prstGeom>
          <a:noFill/>
        </p:spPr>
      </p:pic>
      <p:cxnSp>
        <p:nvCxnSpPr>
          <p:cNvPr id="43" name="Přímá spojovací šipka 42"/>
          <p:cNvCxnSpPr>
            <a:stCxn id="35" idx="1"/>
          </p:cNvCxnSpPr>
          <p:nvPr/>
        </p:nvCxnSpPr>
        <p:spPr>
          <a:xfrm flipH="1">
            <a:off x="2843808" y="1139553"/>
            <a:ext cx="2016224" cy="2145431"/>
          </a:xfrm>
          <a:prstGeom prst="straightConnector1">
            <a:avLst/>
          </a:prstGeom>
          <a:ln w="3492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šipka 44"/>
          <p:cNvCxnSpPr>
            <a:stCxn id="34" idx="1"/>
          </p:cNvCxnSpPr>
          <p:nvPr/>
        </p:nvCxnSpPr>
        <p:spPr>
          <a:xfrm flipH="1">
            <a:off x="4067944" y="3155777"/>
            <a:ext cx="792088" cy="633263"/>
          </a:xfrm>
          <a:prstGeom prst="straightConnector1">
            <a:avLst/>
          </a:prstGeom>
          <a:ln w="3492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Přímá spojovací šipka 47"/>
          <p:cNvCxnSpPr>
            <a:stCxn id="37" idx="1"/>
          </p:cNvCxnSpPr>
          <p:nvPr/>
        </p:nvCxnSpPr>
        <p:spPr>
          <a:xfrm flipH="1" flipV="1">
            <a:off x="2843808" y="5157192"/>
            <a:ext cx="2016224" cy="14809"/>
          </a:xfrm>
          <a:prstGeom prst="straightConnector1">
            <a:avLst/>
          </a:prstGeom>
          <a:ln w="3492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blouk 48"/>
          <p:cNvSpPr/>
          <p:nvPr/>
        </p:nvSpPr>
        <p:spPr>
          <a:xfrm rot="7680215">
            <a:off x="529560" y="808637"/>
            <a:ext cx="3711581" cy="3929261"/>
          </a:xfrm>
          <a:prstGeom prst="arc">
            <a:avLst>
              <a:gd name="adj1" fmla="val 15059066"/>
              <a:gd name="adj2" fmla="val 1794219"/>
            </a:avLst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Elipsa 49"/>
          <p:cNvSpPr/>
          <p:nvPr/>
        </p:nvSpPr>
        <p:spPr>
          <a:xfrm>
            <a:off x="1907704" y="4653136"/>
            <a:ext cx="1440160" cy="1368152"/>
          </a:xfrm>
          <a:prstGeom prst="ellipse">
            <a:avLst/>
          </a:prstGeom>
          <a:noFill/>
          <a:ln w="730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5" name="Skupina 24"/>
          <p:cNvGrpSpPr/>
          <p:nvPr/>
        </p:nvGrpSpPr>
        <p:grpSpPr>
          <a:xfrm>
            <a:off x="539552" y="980728"/>
            <a:ext cx="1080120" cy="1728192"/>
            <a:chOff x="539552" y="1556792"/>
            <a:chExt cx="4176464" cy="4176464"/>
          </a:xfrm>
        </p:grpSpPr>
        <p:grpSp>
          <p:nvGrpSpPr>
            <p:cNvPr id="28" name="Skupina 56"/>
            <p:cNvGrpSpPr/>
            <p:nvPr/>
          </p:nvGrpSpPr>
          <p:grpSpPr>
            <a:xfrm>
              <a:off x="539552" y="4797152"/>
              <a:ext cx="4176464" cy="936104"/>
              <a:chOff x="539552" y="2780928"/>
              <a:chExt cx="4176464" cy="936104"/>
            </a:xfrm>
          </p:grpSpPr>
          <p:sp>
            <p:nvSpPr>
              <p:cNvPr id="36" name="Oblouk 35"/>
              <p:cNvSpPr/>
              <p:nvPr/>
            </p:nvSpPr>
            <p:spPr>
              <a:xfrm>
                <a:off x="539552" y="2780928"/>
                <a:ext cx="4176464" cy="936104"/>
              </a:xfrm>
              <a:prstGeom prst="arc">
                <a:avLst>
                  <a:gd name="adj1" fmla="val 10853897"/>
                  <a:gd name="adj2" fmla="val 0"/>
                </a:avLst>
              </a:prstGeom>
              <a:ln w="317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8" name="Oblouk 37"/>
              <p:cNvSpPr/>
              <p:nvPr/>
            </p:nvSpPr>
            <p:spPr>
              <a:xfrm rot="10800000">
                <a:off x="539552" y="2780928"/>
                <a:ext cx="4176464" cy="936104"/>
              </a:xfrm>
              <a:prstGeom prst="arc">
                <a:avLst>
                  <a:gd name="adj1" fmla="val 10853897"/>
                  <a:gd name="adj2" fmla="val 0"/>
                </a:avLst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cxnSp>
          <p:nvCxnSpPr>
            <p:cNvPr id="30" name="Přímá spojovací čára 29"/>
            <p:cNvCxnSpPr>
              <a:stCxn id="36" idx="2"/>
            </p:cNvCxnSpPr>
            <p:nvPr/>
          </p:nvCxnSpPr>
          <p:spPr>
            <a:xfrm flipH="1" flipV="1">
              <a:off x="2627784" y="1556792"/>
              <a:ext cx="2088232" cy="3708412"/>
            </a:xfrm>
            <a:prstGeom prst="line">
              <a:avLst/>
            </a:prstGeom>
            <a:ln w="317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Přímá spojovací čára 30"/>
            <p:cNvCxnSpPr/>
            <p:nvPr/>
          </p:nvCxnSpPr>
          <p:spPr>
            <a:xfrm flipV="1">
              <a:off x="539552" y="1556792"/>
              <a:ext cx="2088232" cy="3672408"/>
            </a:xfrm>
            <a:prstGeom prst="line">
              <a:avLst/>
            </a:prstGeom>
            <a:ln w="317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Skupina 41"/>
          <p:cNvGrpSpPr/>
          <p:nvPr/>
        </p:nvGrpSpPr>
        <p:grpSpPr>
          <a:xfrm>
            <a:off x="1014464" y="2406600"/>
            <a:ext cx="144016" cy="144016"/>
            <a:chOff x="4385144" y="6093296"/>
            <a:chExt cx="216000" cy="216024"/>
          </a:xfrm>
        </p:grpSpPr>
        <p:cxnSp>
          <p:nvCxnSpPr>
            <p:cNvPr id="44" name="Přímá spojovací čára 43"/>
            <p:cNvCxnSpPr/>
            <p:nvPr/>
          </p:nvCxnSpPr>
          <p:spPr>
            <a:xfrm>
              <a:off x="4499992" y="6093296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Přímá spojovací čára 45"/>
            <p:cNvCxnSpPr/>
            <p:nvPr/>
          </p:nvCxnSpPr>
          <p:spPr>
            <a:xfrm flipV="1">
              <a:off x="4385144" y="6185496"/>
              <a:ext cx="216000" cy="83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ovéPole 46"/>
          <p:cNvSpPr txBox="1"/>
          <p:nvPr/>
        </p:nvSpPr>
        <p:spPr>
          <a:xfrm>
            <a:off x="755576" y="764704"/>
            <a:ext cx="57606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V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899592" y="2483604"/>
            <a:ext cx="57606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S</a:t>
            </a:r>
            <a:endParaRPr lang="cs-CZ" dirty="0">
              <a:latin typeface="Comic Sans MS" pitchFamily="66" charset="0"/>
            </a:endParaRPr>
          </a:p>
        </p:txBody>
      </p:sp>
      <p:cxnSp>
        <p:nvCxnSpPr>
          <p:cNvPr id="58" name="Přímá spojovací čára 57"/>
          <p:cNvCxnSpPr/>
          <p:nvPr/>
        </p:nvCxnSpPr>
        <p:spPr>
          <a:xfrm>
            <a:off x="1077512" y="1014633"/>
            <a:ext cx="312410" cy="165618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ovéPole 62"/>
          <p:cNvSpPr txBox="1"/>
          <p:nvPr/>
        </p:nvSpPr>
        <p:spPr>
          <a:xfrm>
            <a:off x="1029319" y="1772816"/>
            <a:ext cx="57606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s</a:t>
            </a:r>
            <a:endParaRPr lang="cs-CZ" dirty="0">
              <a:latin typeface="Comic Sans MS" pitchFamily="66" charset="0"/>
            </a:endParaRPr>
          </a:p>
        </p:txBody>
      </p:sp>
      <p:cxnSp>
        <p:nvCxnSpPr>
          <p:cNvPr id="64" name="Přímá spojovací čára 63"/>
          <p:cNvCxnSpPr>
            <a:endCxn id="26" idx="5"/>
          </p:cNvCxnSpPr>
          <p:nvPr/>
        </p:nvCxnSpPr>
        <p:spPr>
          <a:xfrm>
            <a:off x="2627784" y="5325591"/>
            <a:ext cx="509173" cy="490575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ovéPole 73"/>
          <p:cNvSpPr txBox="1"/>
          <p:nvPr/>
        </p:nvSpPr>
        <p:spPr>
          <a:xfrm>
            <a:off x="2915816" y="5301208"/>
            <a:ext cx="28803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r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75" name="Přímá spojovací čára 74"/>
          <p:cNvCxnSpPr>
            <a:endCxn id="36" idx="0"/>
          </p:cNvCxnSpPr>
          <p:nvPr/>
        </p:nvCxnSpPr>
        <p:spPr>
          <a:xfrm flipH="1">
            <a:off x="540067" y="2482807"/>
            <a:ext cx="575549" cy="23976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ovéPole 83"/>
          <p:cNvSpPr txBox="1"/>
          <p:nvPr/>
        </p:nvSpPr>
        <p:spPr>
          <a:xfrm>
            <a:off x="683568" y="2195572"/>
            <a:ext cx="27964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r</a:t>
            </a:r>
            <a:endParaRPr lang="cs-CZ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0" grpId="0" animBg="1"/>
      <p:bldP spid="41" grpId="0" animBg="1"/>
      <p:bldP spid="49" grpId="0" animBg="1"/>
      <p:bldP spid="50" grpId="0" animBg="1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2483768" y="188640"/>
            <a:ext cx="4032448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Kužel 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1187624" y="1052736"/>
            <a:ext cx="2736304" cy="5400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Kolmý kužel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5220072" y="1052736"/>
            <a:ext cx="2736304" cy="5400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Kosý kužel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30" name="Skupina 29"/>
          <p:cNvGrpSpPr/>
          <p:nvPr/>
        </p:nvGrpSpPr>
        <p:grpSpPr>
          <a:xfrm>
            <a:off x="1115616" y="2348880"/>
            <a:ext cx="3168352" cy="3240360"/>
            <a:chOff x="539552" y="1556792"/>
            <a:chExt cx="4176464" cy="4176464"/>
          </a:xfrm>
        </p:grpSpPr>
        <p:grpSp>
          <p:nvGrpSpPr>
            <p:cNvPr id="31" name="Skupina 56"/>
            <p:cNvGrpSpPr/>
            <p:nvPr/>
          </p:nvGrpSpPr>
          <p:grpSpPr>
            <a:xfrm>
              <a:off x="539552" y="4797152"/>
              <a:ext cx="4176464" cy="936104"/>
              <a:chOff x="539552" y="2780928"/>
              <a:chExt cx="4176464" cy="936104"/>
            </a:xfrm>
          </p:grpSpPr>
          <p:sp>
            <p:nvSpPr>
              <p:cNvPr id="37" name="Oblouk 36"/>
              <p:cNvSpPr/>
              <p:nvPr/>
            </p:nvSpPr>
            <p:spPr>
              <a:xfrm>
                <a:off x="539552" y="2780928"/>
                <a:ext cx="4176464" cy="936104"/>
              </a:xfrm>
              <a:prstGeom prst="arc">
                <a:avLst>
                  <a:gd name="adj1" fmla="val 10853897"/>
                  <a:gd name="adj2" fmla="val 0"/>
                </a:avLst>
              </a:prstGeom>
              <a:ln w="412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0" name="Oblouk 39"/>
              <p:cNvSpPr/>
              <p:nvPr/>
            </p:nvSpPr>
            <p:spPr>
              <a:xfrm rot="10800000">
                <a:off x="539552" y="2780928"/>
                <a:ext cx="4176464" cy="936104"/>
              </a:xfrm>
              <a:prstGeom prst="arc">
                <a:avLst>
                  <a:gd name="adj1" fmla="val 10853897"/>
                  <a:gd name="adj2" fmla="val 0"/>
                </a:avLst>
              </a:prstGeom>
              <a:ln w="412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cxnSp>
          <p:nvCxnSpPr>
            <p:cNvPr id="32" name="Přímá spojovací čára 31"/>
            <p:cNvCxnSpPr>
              <a:stCxn id="37" idx="2"/>
            </p:cNvCxnSpPr>
            <p:nvPr/>
          </p:nvCxnSpPr>
          <p:spPr>
            <a:xfrm flipH="1" flipV="1">
              <a:off x="2627784" y="1556792"/>
              <a:ext cx="2088232" cy="3708412"/>
            </a:xfrm>
            <a:prstGeom prst="line">
              <a:avLst/>
            </a:prstGeom>
            <a:ln w="412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Přímá spojovací čára 35"/>
            <p:cNvCxnSpPr/>
            <p:nvPr/>
          </p:nvCxnSpPr>
          <p:spPr>
            <a:xfrm flipV="1">
              <a:off x="539552" y="1556792"/>
              <a:ext cx="2088232" cy="3672408"/>
            </a:xfrm>
            <a:prstGeom prst="line">
              <a:avLst/>
            </a:prstGeom>
            <a:ln w="412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ovéPole 40"/>
          <p:cNvSpPr txBox="1"/>
          <p:nvPr/>
        </p:nvSpPr>
        <p:spPr>
          <a:xfrm>
            <a:off x="2512344" y="1844824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2211160" y="5027464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S</a:t>
            </a:r>
            <a:endParaRPr lang="cs-CZ" sz="2400" dirty="0">
              <a:latin typeface="Comic Sans MS" pitchFamily="66" charset="0"/>
            </a:endParaRPr>
          </a:p>
        </p:txBody>
      </p:sp>
      <p:grpSp>
        <p:nvGrpSpPr>
          <p:cNvPr id="43" name="Skupina 42"/>
          <p:cNvGrpSpPr/>
          <p:nvPr/>
        </p:nvGrpSpPr>
        <p:grpSpPr>
          <a:xfrm>
            <a:off x="2526632" y="5128616"/>
            <a:ext cx="216000" cy="216024"/>
            <a:chOff x="4385144" y="6093296"/>
            <a:chExt cx="216000" cy="216024"/>
          </a:xfrm>
        </p:grpSpPr>
        <p:cxnSp>
          <p:nvCxnSpPr>
            <p:cNvPr id="46" name="Přímá spojovací čára 45"/>
            <p:cNvCxnSpPr/>
            <p:nvPr/>
          </p:nvCxnSpPr>
          <p:spPr>
            <a:xfrm>
              <a:off x="4499992" y="6093296"/>
              <a:ext cx="0" cy="21602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Přímá spojovací čára 47"/>
            <p:cNvCxnSpPr/>
            <p:nvPr/>
          </p:nvCxnSpPr>
          <p:spPr>
            <a:xfrm flipV="1">
              <a:off x="4385144" y="6185496"/>
              <a:ext cx="216000" cy="838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Přímá spojovací čára 49"/>
          <p:cNvCxnSpPr/>
          <p:nvPr/>
        </p:nvCxnSpPr>
        <p:spPr>
          <a:xfrm flipH="1">
            <a:off x="2642072" y="2348880"/>
            <a:ext cx="57720" cy="288032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Přímá spojovací čára 75"/>
          <p:cNvCxnSpPr>
            <a:endCxn id="40" idx="0"/>
          </p:cNvCxnSpPr>
          <p:nvPr/>
        </p:nvCxnSpPr>
        <p:spPr>
          <a:xfrm>
            <a:off x="2627784" y="5229200"/>
            <a:ext cx="1652491" cy="2167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Skupina 79"/>
          <p:cNvGrpSpPr/>
          <p:nvPr/>
        </p:nvGrpSpPr>
        <p:grpSpPr>
          <a:xfrm>
            <a:off x="4788024" y="2276872"/>
            <a:ext cx="3168352" cy="3312368"/>
            <a:chOff x="4788024" y="2204864"/>
            <a:chExt cx="3168352" cy="3312368"/>
          </a:xfrm>
        </p:grpSpPr>
        <p:grpSp>
          <p:nvGrpSpPr>
            <p:cNvPr id="55" name="Skupina 56"/>
            <p:cNvGrpSpPr/>
            <p:nvPr/>
          </p:nvGrpSpPr>
          <p:grpSpPr>
            <a:xfrm>
              <a:off x="4788024" y="4790944"/>
              <a:ext cx="3168352" cy="726288"/>
              <a:chOff x="539552" y="2780928"/>
              <a:chExt cx="4176464" cy="936104"/>
            </a:xfrm>
          </p:grpSpPr>
          <p:sp>
            <p:nvSpPr>
              <p:cNvPr id="61" name="Oblouk 60"/>
              <p:cNvSpPr/>
              <p:nvPr/>
            </p:nvSpPr>
            <p:spPr>
              <a:xfrm>
                <a:off x="539552" y="2780928"/>
                <a:ext cx="4176464" cy="936104"/>
              </a:xfrm>
              <a:prstGeom prst="arc">
                <a:avLst>
                  <a:gd name="adj1" fmla="val 10853897"/>
                  <a:gd name="adj2" fmla="val 0"/>
                </a:avLst>
              </a:prstGeom>
              <a:ln w="412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62" name="Oblouk 61"/>
              <p:cNvSpPr/>
              <p:nvPr/>
            </p:nvSpPr>
            <p:spPr>
              <a:xfrm rot="10800000">
                <a:off x="539552" y="2780928"/>
                <a:ext cx="4176464" cy="936104"/>
              </a:xfrm>
              <a:prstGeom prst="arc">
                <a:avLst>
                  <a:gd name="adj1" fmla="val 10853897"/>
                  <a:gd name="adj2" fmla="val 0"/>
                </a:avLst>
              </a:prstGeom>
              <a:ln w="412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cxnSp>
          <p:nvCxnSpPr>
            <p:cNvPr id="57" name="Přímá spojovací čára 56"/>
            <p:cNvCxnSpPr>
              <a:stCxn id="61" idx="2"/>
            </p:cNvCxnSpPr>
            <p:nvPr/>
          </p:nvCxnSpPr>
          <p:spPr>
            <a:xfrm flipH="1" flipV="1">
              <a:off x="7380312" y="2204864"/>
              <a:ext cx="576064" cy="2949224"/>
            </a:xfrm>
            <a:prstGeom prst="line">
              <a:avLst/>
            </a:prstGeom>
            <a:ln w="412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Přímá spojovací čára 57"/>
            <p:cNvCxnSpPr/>
            <p:nvPr/>
          </p:nvCxnSpPr>
          <p:spPr>
            <a:xfrm flipV="1">
              <a:off x="4788024" y="2204864"/>
              <a:ext cx="2592288" cy="2921290"/>
            </a:xfrm>
            <a:prstGeom prst="line">
              <a:avLst/>
            </a:prstGeom>
            <a:ln w="412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Přímá spojovací čára 66"/>
            <p:cNvCxnSpPr/>
            <p:nvPr/>
          </p:nvCxnSpPr>
          <p:spPr>
            <a:xfrm flipH="1">
              <a:off x="7308304" y="2204864"/>
              <a:ext cx="57720" cy="2952328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ovéPole 68"/>
            <p:cNvSpPr txBox="1"/>
            <p:nvPr/>
          </p:nvSpPr>
          <p:spPr>
            <a:xfrm>
              <a:off x="5988918" y="4989364"/>
              <a:ext cx="5760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400" dirty="0" smtClean="0">
                  <a:latin typeface="Comic Sans MS" pitchFamily="66" charset="0"/>
                </a:rPr>
                <a:t>S</a:t>
              </a:r>
              <a:endParaRPr lang="cs-CZ" sz="2400" dirty="0">
                <a:latin typeface="Comic Sans MS" pitchFamily="66" charset="0"/>
              </a:endParaRPr>
            </a:p>
          </p:txBody>
        </p:sp>
        <p:grpSp>
          <p:nvGrpSpPr>
            <p:cNvPr id="70" name="Skupina 69"/>
            <p:cNvGrpSpPr/>
            <p:nvPr/>
          </p:nvGrpSpPr>
          <p:grpSpPr>
            <a:xfrm>
              <a:off x="6304390" y="5090516"/>
              <a:ext cx="216000" cy="216024"/>
              <a:chOff x="4385144" y="6093296"/>
              <a:chExt cx="216000" cy="216024"/>
            </a:xfrm>
          </p:grpSpPr>
          <p:cxnSp>
            <p:nvCxnSpPr>
              <p:cNvPr id="71" name="Přímá spojovací čára 70"/>
              <p:cNvCxnSpPr/>
              <p:nvPr/>
            </p:nvCxnSpPr>
            <p:spPr>
              <a:xfrm>
                <a:off x="4499992" y="6093296"/>
                <a:ext cx="0" cy="216024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Přímá spojovací čára 71"/>
              <p:cNvCxnSpPr/>
              <p:nvPr/>
            </p:nvCxnSpPr>
            <p:spPr>
              <a:xfrm flipV="1">
                <a:off x="4385144" y="6185496"/>
                <a:ext cx="216000" cy="8384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7" name="Přímá spojovací čára 76"/>
            <p:cNvCxnSpPr>
              <a:endCxn id="62" idx="0"/>
            </p:cNvCxnSpPr>
            <p:nvPr/>
          </p:nvCxnSpPr>
          <p:spPr>
            <a:xfrm>
              <a:off x="6447901" y="5176242"/>
              <a:ext cx="1504782" cy="2628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ovéPole 80"/>
          <p:cNvSpPr txBox="1"/>
          <p:nvPr/>
        </p:nvSpPr>
        <p:spPr>
          <a:xfrm>
            <a:off x="7452320" y="1916832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</a:t>
            </a:r>
            <a:endParaRPr lang="cs-CZ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4932040" y="4135360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r</a:t>
            </a:r>
            <a:r>
              <a:rPr lang="cs-CZ" sz="2400" baseline="-25000" dirty="0" smtClean="0">
                <a:latin typeface="Comic Sans MS" pitchFamily="66" charset="0"/>
              </a:rPr>
              <a:t>1</a:t>
            </a:r>
            <a:endParaRPr lang="cs-CZ" sz="2400" baseline="-25000" dirty="0">
              <a:latin typeface="Comic Sans MS" pitchFamily="66" charset="0"/>
            </a:endParaRPr>
          </a:p>
        </p:txBody>
      </p:sp>
      <p:grpSp>
        <p:nvGrpSpPr>
          <p:cNvPr id="35" name="Skupina 34"/>
          <p:cNvGrpSpPr/>
          <p:nvPr/>
        </p:nvGrpSpPr>
        <p:grpSpPr>
          <a:xfrm>
            <a:off x="2267744" y="4120504"/>
            <a:ext cx="4176464" cy="936104"/>
            <a:chOff x="539552" y="2780928"/>
            <a:chExt cx="4176464" cy="936104"/>
          </a:xfrm>
        </p:grpSpPr>
        <p:sp>
          <p:nvSpPr>
            <p:cNvPr id="38" name="Oblouk 37"/>
            <p:cNvSpPr/>
            <p:nvPr/>
          </p:nvSpPr>
          <p:spPr>
            <a:xfrm>
              <a:off x="539552" y="2780928"/>
              <a:ext cx="4176464" cy="936104"/>
            </a:xfrm>
            <a:prstGeom prst="arc">
              <a:avLst>
                <a:gd name="adj1" fmla="val 10853897"/>
                <a:gd name="adj2" fmla="val 0"/>
              </a:avLst>
            </a:prstGeom>
            <a:ln w="317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" name="Oblouk 38"/>
            <p:cNvSpPr/>
            <p:nvPr/>
          </p:nvSpPr>
          <p:spPr>
            <a:xfrm rot="10800000">
              <a:off x="539552" y="2780928"/>
              <a:ext cx="4176464" cy="936104"/>
            </a:xfrm>
            <a:prstGeom prst="arc">
              <a:avLst>
                <a:gd name="adj1" fmla="val 10853897"/>
                <a:gd name="adj2" fmla="val 0"/>
              </a:avLst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43" name="Přímá spojovací čára 42"/>
          <p:cNvCxnSpPr/>
          <p:nvPr/>
        </p:nvCxnSpPr>
        <p:spPr>
          <a:xfrm>
            <a:off x="4326832" y="4566840"/>
            <a:ext cx="208800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ovací čára 43"/>
          <p:cNvCxnSpPr/>
          <p:nvPr/>
        </p:nvCxnSpPr>
        <p:spPr>
          <a:xfrm flipH="1" flipV="1">
            <a:off x="4355976" y="2722773"/>
            <a:ext cx="8384" cy="182977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>
            <a:stCxn id="38" idx="2"/>
            <a:endCxn id="53" idx="2"/>
          </p:cNvCxnSpPr>
          <p:nvPr/>
        </p:nvCxnSpPr>
        <p:spPr>
          <a:xfrm flipH="1" flipV="1">
            <a:off x="5787752" y="2748160"/>
            <a:ext cx="656456" cy="1840396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ovací čára 46"/>
          <p:cNvCxnSpPr>
            <a:endCxn id="53" idx="0"/>
          </p:cNvCxnSpPr>
          <p:nvPr/>
        </p:nvCxnSpPr>
        <p:spPr>
          <a:xfrm flipV="1">
            <a:off x="2267744" y="2725714"/>
            <a:ext cx="652569" cy="1826838"/>
          </a:xfrm>
          <a:prstGeom prst="line">
            <a:avLst/>
          </a:prstGeom>
          <a:ln w="317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ovéPole 48"/>
          <p:cNvSpPr txBox="1"/>
          <p:nvPr/>
        </p:nvSpPr>
        <p:spPr>
          <a:xfrm>
            <a:off x="4355976" y="3472432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h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1" name="TextovéPole 50"/>
          <p:cNvSpPr txBox="1"/>
          <p:nvPr/>
        </p:nvSpPr>
        <p:spPr>
          <a:xfrm>
            <a:off x="3779912" y="2536328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S</a:t>
            </a:r>
            <a:r>
              <a:rPr lang="cs-CZ" sz="2400" baseline="-25000" dirty="0" smtClean="0">
                <a:latin typeface="Comic Sans MS" pitchFamily="66" charset="0"/>
              </a:rPr>
              <a:t>2</a:t>
            </a:r>
            <a:endParaRPr lang="cs-CZ" sz="2400" baseline="-25000" dirty="0">
              <a:latin typeface="Comic Sans MS" pitchFamily="66" charset="0"/>
            </a:endParaRPr>
          </a:p>
        </p:txBody>
      </p:sp>
      <p:grpSp>
        <p:nvGrpSpPr>
          <p:cNvPr id="52" name="Skupina 51"/>
          <p:cNvGrpSpPr/>
          <p:nvPr/>
        </p:nvGrpSpPr>
        <p:grpSpPr>
          <a:xfrm>
            <a:off x="2915816" y="2464320"/>
            <a:ext cx="2871936" cy="567680"/>
            <a:chOff x="539552" y="2780928"/>
            <a:chExt cx="4176464" cy="936104"/>
          </a:xfrm>
        </p:grpSpPr>
        <p:sp>
          <p:nvSpPr>
            <p:cNvPr id="53" name="Oblouk 52"/>
            <p:cNvSpPr/>
            <p:nvPr/>
          </p:nvSpPr>
          <p:spPr>
            <a:xfrm>
              <a:off x="539552" y="2780928"/>
              <a:ext cx="4176464" cy="936104"/>
            </a:xfrm>
            <a:prstGeom prst="arc">
              <a:avLst>
                <a:gd name="adj1" fmla="val 10853897"/>
                <a:gd name="adj2" fmla="val 0"/>
              </a:avLst>
            </a:prstGeom>
            <a:ln w="317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4" name="Oblouk 53"/>
            <p:cNvSpPr/>
            <p:nvPr/>
          </p:nvSpPr>
          <p:spPr>
            <a:xfrm rot="10800000">
              <a:off x="539552" y="2780928"/>
              <a:ext cx="4176464" cy="936104"/>
            </a:xfrm>
            <a:prstGeom prst="arc">
              <a:avLst>
                <a:gd name="adj1" fmla="val 10853897"/>
                <a:gd name="adj2" fmla="val 0"/>
              </a:avLst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55" name="Přímá spojovací čára 54"/>
          <p:cNvCxnSpPr>
            <a:endCxn id="53" idx="2"/>
          </p:cNvCxnSpPr>
          <p:nvPr/>
        </p:nvCxnSpPr>
        <p:spPr>
          <a:xfrm flipV="1">
            <a:off x="4355976" y="2748160"/>
            <a:ext cx="1431776" cy="419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ovéPole 55"/>
          <p:cNvSpPr txBox="1"/>
          <p:nvPr/>
        </p:nvSpPr>
        <p:spPr>
          <a:xfrm>
            <a:off x="3851920" y="4480544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S</a:t>
            </a:r>
            <a:r>
              <a:rPr lang="cs-CZ" sz="2400" baseline="-25000" dirty="0" smtClean="0">
                <a:latin typeface="Comic Sans MS" pitchFamily="66" charset="0"/>
              </a:rPr>
              <a:t>1</a:t>
            </a:r>
            <a:endParaRPr lang="cs-CZ" sz="2400" baseline="-25000" dirty="0">
              <a:latin typeface="Comic Sans MS" pitchFamily="66" charset="0"/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4572000" y="2348880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r</a:t>
            </a:r>
            <a:r>
              <a:rPr lang="cs-CZ" sz="2400" baseline="-25000" dirty="0" smtClean="0">
                <a:latin typeface="Comic Sans MS" pitchFamily="66" charset="0"/>
              </a:rPr>
              <a:t>2</a:t>
            </a:r>
            <a:endParaRPr lang="cs-CZ" sz="2400" baseline="-25000" dirty="0">
              <a:latin typeface="Comic Sans MS" pitchFamily="66" charset="0"/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2483768" y="188640"/>
            <a:ext cx="4032448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Kužel 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3131840" y="1124744"/>
            <a:ext cx="2736304" cy="5400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Komolý kužel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4" name="TextovéPole 63"/>
          <p:cNvSpPr txBox="1"/>
          <p:nvPr/>
        </p:nvSpPr>
        <p:spPr>
          <a:xfrm>
            <a:off x="755576" y="5373216"/>
            <a:ext cx="7920880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Komolý kužel vznikne, jestliže z kužele  „seřízneme vršek“.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10949</TotalTime>
  <Words>348</Words>
  <Application>Microsoft Office PowerPoint</Application>
  <PresentationFormat>Předvádění na obrazovce (4:3)</PresentationFormat>
  <Paragraphs>112</Paragraphs>
  <Slides>11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253</cp:revision>
  <dcterms:created xsi:type="dcterms:W3CDTF">2012-09-23T08:27:50Z</dcterms:created>
  <dcterms:modified xsi:type="dcterms:W3CDTF">2013-04-29T17:31:55Z</dcterms:modified>
</cp:coreProperties>
</file>