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5" r:id="rId2"/>
    <p:sldId id="266" r:id="rId3"/>
    <p:sldId id="331" r:id="rId4"/>
    <p:sldId id="343" r:id="rId5"/>
    <p:sldId id="326" r:id="rId6"/>
    <p:sldId id="328" r:id="rId7"/>
    <p:sldId id="344" r:id="rId8"/>
    <p:sldId id="346" r:id="rId9"/>
    <p:sldId id="347" r:id="rId10"/>
    <p:sldId id="339" r:id="rId11"/>
    <p:sldId id="299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DDAD"/>
    <a:srgbClr val="77933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39" autoAdjust="0"/>
    <p:restoredTop sz="95669" autoAdjust="0"/>
  </p:normalViewPr>
  <p:slideViewPr>
    <p:cSldViewPr>
      <p:cViewPr varScale="1">
        <p:scale>
          <a:sx n="67" d="100"/>
          <a:sy n="67" d="100"/>
        </p:scale>
        <p:origin x="-97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25F9A5-01E2-4845-9DB9-E7F4E00F55F5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4F3FD7-F0B7-46AE-BF2C-EF14811C6E4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D1D4E-CD23-4FBF-9BD9-EE09654E72BD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zs-mozartova.cz/" TargetMode="External"/><Relationship Id="rId5" Type="http://schemas.openxmlformats.org/officeDocument/2006/relationships/hyperlink" Target="mailto:kundrum@centrum.cz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204864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cs typeface="Courier New" pitchFamily="49" charset="0"/>
              </a:rPr>
            </a:br>
            <a:endParaRPr lang="cs-CZ" sz="2000" dirty="0"/>
          </a:p>
        </p:txBody>
      </p:sp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6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3568" y="3871501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Zaoblený obdélník 78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76" name="Volný tvar 75"/>
          <p:cNvSpPr/>
          <p:nvPr/>
        </p:nvSpPr>
        <p:spPr>
          <a:xfrm>
            <a:off x="7653338" y="2466975"/>
            <a:ext cx="471487" cy="823913"/>
          </a:xfrm>
          <a:custGeom>
            <a:avLst/>
            <a:gdLst>
              <a:gd name="connsiteX0" fmla="*/ 0 w 471487"/>
              <a:gd name="connsiteY0" fmla="*/ 823913 h 823913"/>
              <a:gd name="connsiteX1" fmla="*/ 0 w 471487"/>
              <a:gd name="connsiteY1" fmla="*/ 0 h 823913"/>
              <a:gd name="connsiteX2" fmla="*/ 471487 w 471487"/>
              <a:gd name="connsiteY2" fmla="*/ 814388 h 823913"/>
              <a:gd name="connsiteX3" fmla="*/ 0 w 471487"/>
              <a:gd name="connsiteY3" fmla="*/ 823913 h 823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1487" h="823913">
                <a:moveTo>
                  <a:pt x="0" y="823913"/>
                </a:moveTo>
                <a:lnTo>
                  <a:pt x="0" y="0"/>
                </a:lnTo>
                <a:lnTo>
                  <a:pt x="471487" y="814388"/>
                </a:lnTo>
                <a:lnTo>
                  <a:pt x="0" y="823913"/>
                </a:lnTo>
                <a:close/>
              </a:path>
            </a:pathLst>
          </a:custGeom>
          <a:solidFill>
            <a:schemeClr val="bg1">
              <a:lumMod val="50000"/>
              <a:alpha val="4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3" name="TextovéPole 32"/>
          <p:cNvSpPr txBox="1"/>
          <p:nvPr/>
        </p:nvSpPr>
        <p:spPr>
          <a:xfrm>
            <a:off x="395536" y="118373"/>
            <a:ext cx="8424936" cy="769441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</a:rPr>
              <a:t>Vypočítej objem pravidelného šestibokého jehlanu. Rozměry jsou uvedeny na obrázku.</a:t>
            </a:r>
            <a:endParaRPr lang="cs-CZ" sz="2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77" name="TextovéPole 76"/>
          <p:cNvSpPr txBox="1"/>
          <p:nvPr/>
        </p:nvSpPr>
        <p:spPr>
          <a:xfrm>
            <a:off x="1475656" y="3645024"/>
            <a:ext cx="864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Comic Sans MS" pitchFamily="66" charset="0"/>
              </a:rPr>
              <a:t>6cm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78" name="TextovéPole 77"/>
          <p:cNvSpPr txBox="1"/>
          <p:nvPr/>
        </p:nvSpPr>
        <p:spPr>
          <a:xfrm>
            <a:off x="1907704" y="1196752"/>
            <a:ext cx="10801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solidFill>
                  <a:srgbClr val="C00000"/>
                </a:solidFill>
                <a:latin typeface="Comic Sans MS" pitchFamily="66" charset="0"/>
              </a:rPr>
              <a:t>v=8cm</a:t>
            </a:r>
            <a:endParaRPr lang="cs-CZ" sz="20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pic>
        <p:nvPicPr>
          <p:cNvPr id="81" name="Picture 5" descr="C:\Users\PC3\AppData\Local\Microsoft\Windows\Temporary Internet Files\Content.IE5\0YCFUWNP\MC90024077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620688"/>
            <a:ext cx="1299504" cy="1368152"/>
          </a:xfrm>
          <a:prstGeom prst="rect">
            <a:avLst/>
          </a:prstGeom>
          <a:noFill/>
        </p:spPr>
      </p:pic>
      <p:grpSp>
        <p:nvGrpSpPr>
          <p:cNvPr id="123" name="Skupina 122"/>
          <p:cNvGrpSpPr/>
          <p:nvPr/>
        </p:nvGrpSpPr>
        <p:grpSpPr>
          <a:xfrm>
            <a:off x="539552" y="1412776"/>
            <a:ext cx="2592288" cy="2232248"/>
            <a:chOff x="1187624" y="1124744"/>
            <a:chExt cx="2592288" cy="2232248"/>
          </a:xfrm>
        </p:grpSpPr>
        <p:cxnSp>
          <p:nvCxnSpPr>
            <p:cNvPr id="54" name="Přímá spojovací čára 53"/>
            <p:cNvCxnSpPr/>
            <p:nvPr/>
          </p:nvCxnSpPr>
          <p:spPr>
            <a:xfrm>
              <a:off x="1907704" y="3356992"/>
              <a:ext cx="1224136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Přímá spojovací čára 56"/>
            <p:cNvCxnSpPr/>
            <p:nvPr/>
          </p:nvCxnSpPr>
          <p:spPr>
            <a:xfrm flipV="1">
              <a:off x="3131840" y="3068960"/>
              <a:ext cx="648072" cy="28803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Přímá spojovací čára 58"/>
            <p:cNvCxnSpPr/>
            <p:nvPr/>
          </p:nvCxnSpPr>
          <p:spPr>
            <a:xfrm flipH="1" flipV="1">
              <a:off x="3059832" y="2852936"/>
              <a:ext cx="720080" cy="216024"/>
            </a:xfrm>
            <a:prstGeom prst="line">
              <a:avLst/>
            </a:prstGeom>
            <a:ln w="254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Přímá spojovací čára 62"/>
            <p:cNvCxnSpPr/>
            <p:nvPr/>
          </p:nvCxnSpPr>
          <p:spPr>
            <a:xfrm flipH="1">
              <a:off x="1907704" y="2852936"/>
              <a:ext cx="1152128" cy="0"/>
            </a:xfrm>
            <a:prstGeom prst="line">
              <a:avLst/>
            </a:prstGeom>
            <a:ln w="254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Přímá spojovací čára 64"/>
            <p:cNvCxnSpPr/>
            <p:nvPr/>
          </p:nvCxnSpPr>
          <p:spPr>
            <a:xfrm flipH="1">
              <a:off x="1187624" y="2852936"/>
              <a:ext cx="735614" cy="288032"/>
            </a:xfrm>
            <a:prstGeom prst="line">
              <a:avLst/>
            </a:prstGeom>
            <a:ln w="254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Přímá spojovací čára 66"/>
            <p:cNvCxnSpPr/>
            <p:nvPr/>
          </p:nvCxnSpPr>
          <p:spPr>
            <a:xfrm>
              <a:off x="1187624" y="3140968"/>
              <a:ext cx="720080" cy="21602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Přímá spojovací čára 101"/>
            <p:cNvCxnSpPr/>
            <p:nvPr/>
          </p:nvCxnSpPr>
          <p:spPr>
            <a:xfrm flipV="1">
              <a:off x="1907704" y="2852936"/>
              <a:ext cx="1152128" cy="504056"/>
            </a:xfrm>
            <a:prstGeom prst="line">
              <a:avLst/>
            </a:prstGeom>
            <a:ln w="158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Přímá spojovací čára 103"/>
            <p:cNvCxnSpPr/>
            <p:nvPr/>
          </p:nvCxnSpPr>
          <p:spPr>
            <a:xfrm>
              <a:off x="1907704" y="2852936"/>
              <a:ext cx="1224136" cy="504056"/>
            </a:xfrm>
            <a:prstGeom prst="line">
              <a:avLst/>
            </a:prstGeom>
            <a:ln w="158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Přímá spojovací čára 105"/>
            <p:cNvCxnSpPr/>
            <p:nvPr/>
          </p:nvCxnSpPr>
          <p:spPr>
            <a:xfrm flipV="1">
              <a:off x="1187624" y="3068960"/>
              <a:ext cx="2592288" cy="72008"/>
            </a:xfrm>
            <a:prstGeom prst="line">
              <a:avLst/>
            </a:prstGeom>
            <a:ln w="158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Přímá spojovací čára 107"/>
            <p:cNvCxnSpPr/>
            <p:nvPr/>
          </p:nvCxnSpPr>
          <p:spPr>
            <a:xfrm flipH="1" flipV="1">
              <a:off x="2483768" y="1124744"/>
              <a:ext cx="19052" cy="1948979"/>
            </a:xfrm>
            <a:prstGeom prst="line">
              <a:avLst/>
            </a:prstGeom>
            <a:ln w="19050">
              <a:solidFill>
                <a:srgbClr val="C0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Přímá spojovací čára 111"/>
            <p:cNvCxnSpPr/>
            <p:nvPr/>
          </p:nvCxnSpPr>
          <p:spPr>
            <a:xfrm flipH="1">
              <a:off x="1187624" y="1124744"/>
              <a:ext cx="1296144" cy="2016224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Přímá spojovací čára 113"/>
            <p:cNvCxnSpPr/>
            <p:nvPr/>
          </p:nvCxnSpPr>
          <p:spPr>
            <a:xfrm flipH="1">
              <a:off x="1907704" y="1124744"/>
              <a:ext cx="576064" cy="2232248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Přímá spojovací čára 115"/>
            <p:cNvCxnSpPr/>
            <p:nvPr/>
          </p:nvCxnSpPr>
          <p:spPr>
            <a:xfrm>
              <a:off x="2483768" y="1124744"/>
              <a:ext cx="648072" cy="2232248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Přímá spojovací čára 117"/>
            <p:cNvCxnSpPr/>
            <p:nvPr/>
          </p:nvCxnSpPr>
          <p:spPr>
            <a:xfrm>
              <a:off x="2483768" y="1124744"/>
              <a:ext cx="1296144" cy="1944216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Přímá spojovací čára 119"/>
            <p:cNvCxnSpPr/>
            <p:nvPr/>
          </p:nvCxnSpPr>
          <p:spPr>
            <a:xfrm flipH="1">
              <a:off x="1907704" y="1124744"/>
              <a:ext cx="576064" cy="1728192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Přímá spojovací čára 121"/>
            <p:cNvCxnSpPr/>
            <p:nvPr/>
          </p:nvCxnSpPr>
          <p:spPr>
            <a:xfrm>
              <a:off x="2483768" y="1124744"/>
              <a:ext cx="576064" cy="1728192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0" name="Skupina 69"/>
          <p:cNvGrpSpPr/>
          <p:nvPr/>
        </p:nvGrpSpPr>
        <p:grpSpPr>
          <a:xfrm>
            <a:off x="6660232" y="1628800"/>
            <a:ext cx="1944216" cy="2056294"/>
            <a:chOff x="3131840" y="1484784"/>
            <a:chExt cx="1944216" cy="2056294"/>
          </a:xfrm>
        </p:grpSpPr>
        <p:sp>
          <p:nvSpPr>
            <p:cNvPr id="124" name="Šestiúhelník 123"/>
            <p:cNvSpPr/>
            <p:nvPr/>
          </p:nvSpPr>
          <p:spPr>
            <a:xfrm>
              <a:off x="3131840" y="1484784"/>
              <a:ext cx="1944216" cy="1656184"/>
            </a:xfrm>
            <a:prstGeom prst="hexagon">
              <a:avLst>
                <a:gd name="adj" fmla="val 29313"/>
                <a:gd name="vf" fmla="val 11547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130" name="Přímá spojovací čára 129"/>
            <p:cNvCxnSpPr>
              <a:stCxn id="124" idx="3"/>
              <a:endCxn id="124" idx="0"/>
            </p:cNvCxnSpPr>
            <p:nvPr/>
          </p:nvCxnSpPr>
          <p:spPr>
            <a:xfrm>
              <a:off x="3131840" y="2312876"/>
              <a:ext cx="1944216" cy="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7" name="Skupina 166"/>
            <p:cNvGrpSpPr/>
            <p:nvPr/>
          </p:nvGrpSpPr>
          <p:grpSpPr>
            <a:xfrm>
              <a:off x="3635896" y="1484784"/>
              <a:ext cx="973262" cy="2056294"/>
              <a:chOff x="4030786" y="1628800"/>
              <a:chExt cx="973262" cy="2056294"/>
            </a:xfrm>
          </p:grpSpPr>
          <p:cxnSp>
            <p:nvCxnSpPr>
              <p:cNvPr id="126" name="Přímá spojovací čára 125"/>
              <p:cNvCxnSpPr>
                <a:stCxn id="124" idx="2"/>
                <a:endCxn id="124" idx="5"/>
              </p:cNvCxnSpPr>
              <p:nvPr/>
            </p:nvCxnSpPr>
            <p:spPr>
              <a:xfrm flipV="1">
                <a:off x="4030786" y="1628800"/>
                <a:ext cx="973262" cy="1656184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Přímá spojovací čára 127"/>
              <p:cNvCxnSpPr>
                <a:stCxn id="124" idx="4"/>
                <a:endCxn id="124" idx="1"/>
              </p:cNvCxnSpPr>
              <p:nvPr/>
            </p:nvCxnSpPr>
            <p:spPr>
              <a:xfrm>
                <a:off x="4030786" y="1628800"/>
                <a:ext cx="973262" cy="1656184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" name="Přímá spojovací čára 151"/>
              <p:cNvCxnSpPr/>
              <p:nvPr/>
            </p:nvCxnSpPr>
            <p:spPr>
              <a:xfrm>
                <a:off x="4520554" y="2492896"/>
                <a:ext cx="0" cy="792088"/>
              </a:xfrm>
              <a:prstGeom prst="line">
                <a:avLst/>
              </a:prstGeom>
              <a:ln w="22225">
                <a:solidFill>
                  <a:srgbClr val="C0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7" name="TextovéPole 156"/>
              <p:cNvSpPr txBox="1"/>
              <p:nvPr/>
            </p:nvSpPr>
            <p:spPr>
              <a:xfrm>
                <a:off x="4174802" y="3284984"/>
                <a:ext cx="72008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000" dirty="0" smtClean="0">
                    <a:latin typeface="Comic Sans MS" pitchFamily="66" charset="0"/>
                  </a:rPr>
                  <a:t>6cm</a:t>
                </a:r>
                <a:endParaRPr lang="cs-CZ" sz="2000" dirty="0">
                  <a:latin typeface="Comic Sans MS" pitchFamily="66" charset="0"/>
                </a:endParaRPr>
              </a:p>
            </p:txBody>
          </p:sp>
          <p:sp>
            <p:nvSpPr>
              <p:cNvPr id="158" name="TextovéPole 157"/>
              <p:cNvSpPr txBox="1"/>
              <p:nvPr/>
            </p:nvSpPr>
            <p:spPr>
              <a:xfrm>
                <a:off x="4534842" y="2852936"/>
                <a:ext cx="43204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000" dirty="0" err="1" smtClean="0">
                    <a:solidFill>
                      <a:srgbClr val="C00000"/>
                    </a:solidFill>
                    <a:latin typeface="Comic Sans MS" pitchFamily="66" charset="0"/>
                  </a:rPr>
                  <a:t>v</a:t>
                </a:r>
                <a:r>
                  <a:rPr lang="cs-CZ" sz="2000" baseline="-25000" dirty="0" err="1" smtClean="0">
                    <a:solidFill>
                      <a:srgbClr val="C00000"/>
                    </a:solidFill>
                    <a:latin typeface="Comic Sans MS" pitchFamily="66" charset="0"/>
                  </a:rPr>
                  <a:t>a</a:t>
                </a:r>
                <a:endParaRPr lang="cs-CZ" sz="2000" baseline="-25000" dirty="0">
                  <a:solidFill>
                    <a:srgbClr val="C00000"/>
                  </a:solidFill>
                  <a:latin typeface="Comic Sans MS" pitchFamily="66" charset="0"/>
                </a:endParaRPr>
              </a:p>
            </p:txBody>
          </p:sp>
        </p:grpSp>
      </p:grpSp>
      <p:sp>
        <p:nvSpPr>
          <p:cNvPr id="159" name="Obdélník 158"/>
          <p:cNvSpPr/>
          <p:nvPr/>
        </p:nvSpPr>
        <p:spPr>
          <a:xfrm>
            <a:off x="628265" y="4365104"/>
            <a:ext cx="21820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cs-CZ" sz="2800" dirty="0" smtClean="0">
                <a:solidFill>
                  <a:prstClr val="black"/>
                </a:solidFill>
                <a:latin typeface="Comic Sans MS" pitchFamily="66" charset="0"/>
              </a:rPr>
              <a:t>v</a:t>
            </a:r>
            <a:r>
              <a:rPr lang="cs-CZ" sz="2800" baseline="-25000" dirty="0" smtClean="0">
                <a:solidFill>
                  <a:prstClr val="black"/>
                </a:solidFill>
                <a:latin typeface="Comic Sans MS" pitchFamily="66" charset="0"/>
              </a:rPr>
              <a:t>a</a:t>
            </a:r>
            <a:r>
              <a:rPr lang="cs-CZ" sz="2800" baseline="30000" dirty="0" smtClean="0">
                <a:solidFill>
                  <a:prstClr val="black"/>
                </a:solidFill>
                <a:latin typeface="Comic Sans MS" pitchFamily="66" charset="0"/>
              </a:rPr>
              <a:t>2</a:t>
            </a:r>
            <a:r>
              <a:rPr lang="cs-CZ" sz="2800" dirty="0" smtClean="0">
                <a:solidFill>
                  <a:prstClr val="black"/>
                </a:solidFill>
                <a:latin typeface="Comic Sans MS" pitchFamily="66" charset="0"/>
              </a:rPr>
              <a:t> = 6</a:t>
            </a:r>
            <a:r>
              <a:rPr lang="cs-CZ" sz="2800" baseline="30000" dirty="0" smtClean="0">
                <a:solidFill>
                  <a:prstClr val="black"/>
                </a:solidFill>
                <a:latin typeface="Comic Sans MS" pitchFamily="66" charset="0"/>
              </a:rPr>
              <a:t>2</a:t>
            </a:r>
            <a:r>
              <a:rPr lang="cs-CZ" sz="2800" dirty="0" smtClean="0">
                <a:solidFill>
                  <a:prstClr val="black"/>
                </a:solidFill>
                <a:latin typeface="Comic Sans MS" pitchFamily="66" charset="0"/>
              </a:rPr>
              <a:t> - 3</a:t>
            </a:r>
            <a:r>
              <a:rPr lang="cs-CZ" sz="2800" baseline="30000" dirty="0" smtClean="0">
                <a:solidFill>
                  <a:prstClr val="black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160" name="Obdélník 159"/>
          <p:cNvSpPr/>
          <p:nvPr/>
        </p:nvSpPr>
        <p:spPr>
          <a:xfrm>
            <a:off x="663403" y="5013176"/>
            <a:ext cx="19431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cs-CZ" sz="2800" u="sng" dirty="0" err="1" smtClean="0">
                <a:solidFill>
                  <a:prstClr val="black"/>
                </a:solidFill>
                <a:latin typeface="Comic Sans MS" pitchFamily="66" charset="0"/>
              </a:rPr>
              <a:t>v</a:t>
            </a:r>
            <a:r>
              <a:rPr lang="cs-CZ" sz="2800" u="sng" baseline="-25000" dirty="0" err="1" smtClean="0">
                <a:solidFill>
                  <a:prstClr val="black"/>
                </a:solidFill>
                <a:latin typeface="Comic Sans MS" pitchFamily="66" charset="0"/>
              </a:rPr>
              <a:t>a</a:t>
            </a:r>
            <a:r>
              <a:rPr lang="cs-CZ" sz="2800" u="sng" dirty="0" smtClean="0">
                <a:solidFill>
                  <a:prstClr val="black"/>
                </a:solidFill>
                <a:latin typeface="Comic Sans MS" pitchFamily="66" charset="0"/>
              </a:rPr>
              <a:t> = 5,2cm</a:t>
            </a:r>
            <a:endParaRPr lang="cs-CZ" sz="2800" u="sng" baseline="30000" dirty="0" smtClean="0">
              <a:solidFill>
                <a:prstClr val="black"/>
              </a:solidFill>
              <a:latin typeface="Comic Sans MS" pitchFamily="66" charset="0"/>
            </a:endParaRPr>
          </a:p>
        </p:txBody>
      </p:sp>
      <p:grpSp>
        <p:nvGrpSpPr>
          <p:cNvPr id="162" name="Skupina 65"/>
          <p:cNvGrpSpPr/>
          <p:nvPr/>
        </p:nvGrpSpPr>
        <p:grpSpPr>
          <a:xfrm>
            <a:off x="3275856" y="4077072"/>
            <a:ext cx="2520280" cy="965721"/>
            <a:chOff x="3491880" y="1484784"/>
            <a:chExt cx="2520280" cy="965721"/>
          </a:xfrm>
        </p:grpSpPr>
        <p:sp>
          <p:nvSpPr>
            <p:cNvPr id="163" name="TextovéPole 162"/>
            <p:cNvSpPr txBox="1"/>
            <p:nvPr/>
          </p:nvSpPr>
          <p:spPr>
            <a:xfrm>
              <a:off x="3491880" y="1700808"/>
              <a:ext cx="1512168" cy="523220"/>
            </a:xfrm>
            <a:prstGeom prst="rect">
              <a:avLst/>
            </a:prstGeom>
            <a:noFill/>
            <a:ln w="1270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800" dirty="0" err="1" smtClean="0">
                  <a:solidFill>
                    <a:schemeClr val="tx1"/>
                  </a:solidFill>
                  <a:latin typeface="Comic Sans MS" pitchFamily="66" charset="0"/>
                </a:rPr>
                <a:t>S</a:t>
              </a:r>
              <a:r>
                <a:rPr lang="cs-CZ" sz="2800" baseline="-25000" dirty="0" err="1" smtClean="0">
                  <a:solidFill>
                    <a:schemeClr val="tx1"/>
                  </a:solidFill>
                  <a:latin typeface="Comic Sans MS" pitchFamily="66" charset="0"/>
                </a:rPr>
                <a:t>p</a:t>
              </a:r>
              <a:r>
                <a:rPr lang="cs-CZ" sz="2800" dirty="0" smtClean="0">
                  <a:solidFill>
                    <a:schemeClr val="tx1"/>
                  </a:solidFill>
                  <a:latin typeface="Comic Sans MS" pitchFamily="66" charset="0"/>
                </a:rPr>
                <a:t> = 6 . </a:t>
              </a:r>
              <a:endParaRPr lang="cs-CZ" sz="28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cxnSp>
          <p:nvCxnSpPr>
            <p:cNvPr id="164" name="Přímá spojovací čára 163"/>
            <p:cNvCxnSpPr/>
            <p:nvPr/>
          </p:nvCxnSpPr>
          <p:spPr>
            <a:xfrm>
              <a:off x="5004048" y="1988840"/>
              <a:ext cx="864096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5" name="TextovéPole 164"/>
            <p:cNvSpPr txBox="1"/>
            <p:nvPr/>
          </p:nvSpPr>
          <p:spPr>
            <a:xfrm>
              <a:off x="4932040" y="1484784"/>
              <a:ext cx="1080120" cy="461665"/>
            </a:xfrm>
            <a:prstGeom prst="rect">
              <a:avLst/>
            </a:prstGeom>
            <a:noFill/>
            <a:ln w="1270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400" dirty="0" smtClean="0">
                  <a:solidFill>
                    <a:schemeClr val="tx1"/>
                  </a:solidFill>
                  <a:latin typeface="Comic Sans MS" pitchFamily="66" charset="0"/>
                </a:rPr>
                <a:t>a . </a:t>
              </a:r>
              <a:r>
                <a:rPr lang="cs-CZ" sz="2400" dirty="0" err="1" smtClean="0">
                  <a:solidFill>
                    <a:schemeClr val="tx1"/>
                  </a:solidFill>
                  <a:latin typeface="Comic Sans MS" pitchFamily="66" charset="0"/>
                </a:rPr>
                <a:t>v</a:t>
              </a:r>
              <a:r>
                <a:rPr lang="cs-CZ" sz="2400" baseline="-25000" dirty="0" err="1" smtClean="0">
                  <a:solidFill>
                    <a:schemeClr val="tx1"/>
                  </a:solidFill>
                  <a:latin typeface="Comic Sans MS" pitchFamily="66" charset="0"/>
                </a:rPr>
                <a:t>a</a:t>
              </a:r>
              <a:endParaRPr lang="cs-CZ" sz="2400" baseline="-25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sp>
          <p:nvSpPr>
            <p:cNvPr id="166" name="TextovéPole 165"/>
            <p:cNvSpPr txBox="1"/>
            <p:nvPr/>
          </p:nvSpPr>
          <p:spPr>
            <a:xfrm>
              <a:off x="4932040" y="1988840"/>
              <a:ext cx="1080120" cy="461665"/>
            </a:xfrm>
            <a:prstGeom prst="rect">
              <a:avLst/>
            </a:prstGeom>
            <a:noFill/>
            <a:ln w="1270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400" dirty="0" smtClean="0">
                  <a:solidFill>
                    <a:schemeClr val="tx1"/>
                  </a:solidFill>
                  <a:latin typeface="Comic Sans MS" pitchFamily="66" charset="0"/>
                </a:rPr>
                <a:t>2</a:t>
              </a:r>
              <a:endParaRPr lang="cs-CZ" sz="24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168" name="Skupina 65"/>
          <p:cNvGrpSpPr/>
          <p:nvPr/>
        </p:nvGrpSpPr>
        <p:grpSpPr>
          <a:xfrm>
            <a:off x="3275856" y="4941168"/>
            <a:ext cx="2707728" cy="909705"/>
            <a:chOff x="3491880" y="1527175"/>
            <a:chExt cx="2707728" cy="909705"/>
          </a:xfrm>
        </p:grpSpPr>
        <p:sp>
          <p:nvSpPr>
            <p:cNvPr id="169" name="TextovéPole 168"/>
            <p:cNvSpPr txBox="1"/>
            <p:nvPr/>
          </p:nvSpPr>
          <p:spPr>
            <a:xfrm>
              <a:off x="3491880" y="1700808"/>
              <a:ext cx="1512168" cy="523220"/>
            </a:xfrm>
            <a:prstGeom prst="rect">
              <a:avLst/>
            </a:prstGeom>
            <a:noFill/>
            <a:ln w="1270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800" dirty="0" err="1" smtClean="0">
                  <a:solidFill>
                    <a:schemeClr val="tx1"/>
                  </a:solidFill>
                  <a:latin typeface="Comic Sans MS" pitchFamily="66" charset="0"/>
                </a:rPr>
                <a:t>S</a:t>
              </a:r>
              <a:r>
                <a:rPr lang="cs-CZ" sz="2800" baseline="-25000" dirty="0" err="1" smtClean="0">
                  <a:solidFill>
                    <a:schemeClr val="tx1"/>
                  </a:solidFill>
                  <a:latin typeface="Comic Sans MS" pitchFamily="66" charset="0"/>
                </a:rPr>
                <a:t>p</a:t>
              </a:r>
              <a:r>
                <a:rPr lang="cs-CZ" sz="2800" dirty="0" smtClean="0">
                  <a:solidFill>
                    <a:schemeClr val="tx1"/>
                  </a:solidFill>
                  <a:latin typeface="Comic Sans MS" pitchFamily="66" charset="0"/>
                </a:rPr>
                <a:t> = 6 . </a:t>
              </a:r>
              <a:endParaRPr lang="cs-CZ" sz="28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cxnSp>
          <p:nvCxnSpPr>
            <p:cNvPr id="170" name="Přímá spojovací čára 169"/>
            <p:cNvCxnSpPr/>
            <p:nvPr/>
          </p:nvCxnSpPr>
          <p:spPr>
            <a:xfrm>
              <a:off x="5004048" y="1988840"/>
              <a:ext cx="10801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1" name="TextovéPole 170"/>
            <p:cNvSpPr txBox="1"/>
            <p:nvPr/>
          </p:nvSpPr>
          <p:spPr>
            <a:xfrm>
              <a:off x="4903464" y="1527175"/>
              <a:ext cx="1296144" cy="461665"/>
            </a:xfrm>
            <a:prstGeom prst="rect">
              <a:avLst/>
            </a:prstGeom>
            <a:noFill/>
            <a:ln w="1270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400" dirty="0" smtClean="0">
                  <a:solidFill>
                    <a:schemeClr val="tx1"/>
                  </a:solidFill>
                  <a:latin typeface="Comic Sans MS" pitchFamily="66" charset="0"/>
                </a:rPr>
                <a:t>6 . 5,2</a:t>
              </a:r>
              <a:endParaRPr lang="cs-CZ" sz="2400" baseline="-25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sp>
          <p:nvSpPr>
            <p:cNvPr id="172" name="TextovéPole 171"/>
            <p:cNvSpPr txBox="1"/>
            <p:nvPr/>
          </p:nvSpPr>
          <p:spPr>
            <a:xfrm>
              <a:off x="5004048" y="1975215"/>
              <a:ext cx="1080120" cy="461665"/>
            </a:xfrm>
            <a:prstGeom prst="rect">
              <a:avLst/>
            </a:prstGeom>
            <a:noFill/>
            <a:ln w="1270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400" dirty="0" smtClean="0">
                  <a:solidFill>
                    <a:schemeClr val="tx1"/>
                  </a:solidFill>
                  <a:latin typeface="Comic Sans MS" pitchFamily="66" charset="0"/>
                </a:rPr>
                <a:t>2</a:t>
              </a:r>
              <a:endParaRPr lang="cs-CZ" sz="24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</p:grpSp>
      <p:sp>
        <p:nvSpPr>
          <p:cNvPr id="175" name="TextovéPole 174"/>
          <p:cNvSpPr txBox="1"/>
          <p:nvPr/>
        </p:nvSpPr>
        <p:spPr>
          <a:xfrm>
            <a:off x="3203848" y="5877272"/>
            <a:ext cx="2664296" cy="523220"/>
          </a:xfrm>
          <a:prstGeom prst="rect">
            <a:avLst/>
          </a:prstGeom>
          <a:noFill/>
          <a:ln w="1270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u="sng" dirty="0" err="1" smtClean="0">
                <a:solidFill>
                  <a:schemeClr val="tx1"/>
                </a:solidFill>
                <a:latin typeface="Comic Sans MS" pitchFamily="66" charset="0"/>
              </a:rPr>
              <a:t>S</a:t>
            </a:r>
            <a:r>
              <a:rPr lang="cs-CZ" sz="2800" u="sng" baseline="-25000" dirty="0" err="1" smtClean="0">
                <a:solidFill>
                  <a:schemeClr val="tx1"/>
                </a:solidFill>
                <a:latin typeface="Comic Sans MS" pitchFamily="66" charset="0"/>
              </a:rPr>
              <a:t>p</a:t>
            </a:r>
            <a:r>
              <a:rPr lang="cs-CZ" sz="2800" u="sng" dirty="0" smtClean="0">
                <a:solidFill>
                  <a:schemeClr val="tx1"/>
                </a:solidFill>
                <a:latin typeface="Comic Sans MS" pitchFamily="66" charset="0"/>
              </a:rPr>
              <a:t> = 93,6cm</a:t>
            </a:r>
            <a:r>
              <a:rPr lang="cs-CZ" sz="2800" u="sng" baseline="30000" dirty="0" smtClean="0">
                <a:solidFill>
                  <a:schemeClr val="tx1"/>
                </a:solidFill>
                <a:latin typeface="Comic Sans MS" pitchFamily="66" charset="0"/>
              </a:rPr>
              <a:t>2</a:t>
            </a:r>
            <a:endParaRPr lang="cs-CZ" sz="2800" u="sng" baseline="30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grpSp>
        <p:nvGrpSpPr>
          <p:cNvPr id="176" name="Skupina 175"/>
          <p:cNvGrpSpPr/>
          <p:nvPr/>
        </p:nvGrpSpPr>
        <p:grpSpPr>
          <a:xfrm>
            <a:off x="5580112" y="4149080"/>
            <a:ext cx="3744416" cy="792561"/>
            <a:chOff x="4067944" y="1479435"/>
            <a:chExt cx="3744416" cy="792561"/>
          </a:xfrm>
        </p:grpSpPr>
        <p:sp>
          <p:nvSpPr>
            <p:cNvPr id="177" name="TextovéPole 176"/>
            <p:cNvSpPr txBox="1"/>
            <p:nvPr/>
          </p:nvSpPr>
          <p:spPr>
            <a:xfrm>
              <a:off x="4067944" y="1628800"/>
              <a:ext cx="3744416" cy="523220"/>
            </a:xfrm>
            <a:prstGeom prst="rect">
              <a:avLst/>
            </a:prstGeom>
            <a:noFill/>
            <a:ln w="1905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800" dirty="0" smtClean="0">
                  <a:solidFill>
                    <a:schemeClr val="tx1"/>
                  </a:solidFill>
                  <a:latin typeface="Comic Sans MS" pitchFamily="66" charset="0"/>
                </a:rPr>
                <a:t>V =       </a:t>
              </a:r>
              <a:r>
                <a:rPr lang="cs-CZ" sz="2800" dirty="0" err="1" smtClean="0">
                  <a:solidFill>
                    <a:schemeClr val="tx1"/>
                  </a:solidFill>
                  <a:latin typeface="Comic Sans MS" pitchFamily="66" charset="0"/>
                </a:rPr>
                <a:t>S</a:t>
              </a:r>
              <a:r>
                <a:rPr lang="cs-CZ" sz="2800" baseline="-25000" dirty="0" err="1" smtClean="0">
                  <a:solidFill>
                    <a:schemeClr val="tx1"/>
                  </a:solidFill>
                  <a:latin typeface="Comic Sans MS" pitchFamily="66" charset="0"/>
                </a:rPr>
                <a:t>p</a:t>
              </a:r>
              <a:r>
                <a:rPr lang="cs-CZ" sz="2800" dirty="0" smtClean="0">
                  <a:solidFill>
                    <a:schemeClr val="tx1"/>
                  </a:solidFill>
                  <a:latin typeface="Comic Sans MS" pitchFamily="66" charset="0"/>
                </a:rPr>
                <a:t> . v</a:t>
              </a:r>
              <a:endParaRPr lang="cs-CZ" sz="2800" baseline="-25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grpSp>
          <p:nvGrpSpPr>
            <p:cNvPr id="178" name="Skupina 64"/>
            <p:cNvGrpSpPr/>
            <p:nvPr/>
          </p:nvGrpSpPr>
          <p:grpSpPr>
            <a:xfrm>
              <a:off x="5508104" y="1479435"/>
              <a:ext cx="576064" cy="792561"/>
              <a:chOff x="4067944" y="2434703"/>
              <a:chExt cx="576064" cy="792561"/>
            </a:xfrm>
          </p:grpSpPr>
          <p:sp>
            <p:nvSpPr>
              <p:cNvPr id="179" name="TextovéPole 178"/>
              <p:cNvSpPr txBox="1"/>
              <p:nvPr/>
            </p:nvSpPr>
            <p:spPr>
              <a:xfrm>
                <a:off x="4139952" y="2434703"/>
                <a:ext cx="504056" cy="461665"/>
              </a:xfrm>
              <a:prstGeom prst="rect">
                <a:avLst/>
              </a:prstGeom>
              <a:noFill/>
              <a:ln w="19050">
                <a:noFill/>
              </a:ln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2400" dirty="0" smtClean="0">
                    <a:solidFill>
                      <a:schemeClr val="tx1"/>
                    </a:solidFill>
                    <a:latin typeface="Comic Sans MS" pitchFamily="66" charset="0"/>
                  </a:rPr>
                  <a:t>1</a:t>
                </a:r>
                <a:endParaRPr lang="cs-CZ" sz="2400" baseline="-25000" dirty="0">
                  <a:solidFill>
                    <a:schemeClr val="tx1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180" name="TextovéPole 179"/>
              <p:cNvSpPr txBox="1"/>
              <p:nvPr/>
            </p:nvSpPr>
            <p:spPr>
              <a:xfrm>
                <a:off x="4139952" y="2765599"/>
                <a:ext cx="504056" cy="461665"/>
              </a:xfrm>
              <a:prstGeom prst="rect">
                <a:avLst/>
              </a:prstGeom>
              <a:noFill/>
              <a:ln w="19050">
                <a:noFill/>
              </a:ln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2400" dirty="0" smtClean="0">
                    <a:solidFill>
                      <a:schemeClr val="tx1"/>
                    </a:solidFill>
                    <a:latin typeface="Comic Sans MS" pitchFamily="66" charset="0"/>
                  </a:rPr>
                  <a:t>3</a:t>
                </a:r>
                <a:endParaRPr lang="cs-CZ" sz="2400" baseline="-25000" dirty="0">
                  <a:solidFill>
                    <a:schemeClr val="tx1"/>
                  </a:solidFill>
                  <a:latin typeface="Comic Sans MS" pitchFamily="66" charset="0"/>
                </a:endParaRPr>
              </a:p>
            </p:txBody>
          </p:sp>
          <p:cxnSp>
            <p:nvCxnSpPr>
              <p:cNvPr id="181" name="Přímá spojovací čára 180"/>
              <p:cNvCxnSpPr/>
              <p:nvPr/>
            </p:nvCxnSpPr>
            <p:spPr>
              <a:xfrm>
                <a:off x="4067944" y="2823319"/>
                <a:ext cx="57606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82" name="Skupina 181"/>
          <p:cNvGrpSpPr/>
          <p:nvPr/>
        </p:nvGrpSpPr>
        <p:grpSpPr>
          <a:xfrm>
            <a:off x="5796136" y="4941168"/>
            <a:ext cx="3744416" cy="792561"/>
            <a:chOff x="4355976" y="1479435"/>
            <a:chExt cx="3744416" cy="792561"/>
          </a:xfrm>
        </p:grpSpPr>
        <p:sp>
          <p:nvSpPr>
            <p:cNvPr id="183" name="TextovéPole 182"/>
            <p:cNvSpPr txBox="1"/>
            <p:nvPr/>
          </p:nvSpPr>
          <p:spPr>
            <a:xfrm>
              <a:off x="4355976" y="1628800"/>
              <a:ext cx="3744416" cy="523220"/>
            </a:xfrm>
            <a:prstGeom prst="rect">
              <a:avLst/>
            </a:prstGeom>
            <a:noFill/>
            <a:ln w="1905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800" dirty="0" smtClean="0">
                  <a:solidFill>
                    <a:schemeClr val="tx1"/>
                  </a:solidFill>
                  <a:latin typeface="Comic Sans MS" pitchFamily="66" charset="0"/>
                </a:rPr>
                <a:t>V =       93,6 . 8</a:t>
              </a:r>
              <a:endParaRPr lang="cs-CZ" sz="2800" baseline="-25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grpSp>
          <p:nvGrpSpPr>
            <p:cNvPr id="184" name="Skupina 64"/>
            <p:cNvGrpSpPr/>
            <p:nvPr/>
          </p:nvGrpSpPr>
          <p:grpSpPr>
            <a:xfrm>
              <a:off x="5508104" y="1479435"/>
              <a:ext cx="576064" cy="792561"/>
              <a:chOff x="4067944" y="2434703"/>
              <a:chExt cx="576064" cy="792561"/>
            </a:xfrm>
          </p:grpSpPr>
          <p:sp>
            <p:nvSpPr>
              <p:cNvPr id="185" name="TextovéPole 184"/>
              <p:cNvSpPr txBox="1"/>
              <p:nvPr/>
            </p:nvSpPr>
            <p:spPr>
              <a:xfrm>
                <a:off x="4139952" y="2434703"/>
                <a:ext cx="504056" cy="461665"/>
              </a:xfrm>
              <a:prstGeom prst="rect">
                <a:avLst/>
              </a:prstGeom>
              <a:noFill/>
              <a:ln w="19050">
                <a:noFill/>
              </a:ln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2400" dirty="0" smtClean="0">
                    <a:solidFill>
                      <a:schemeClr val="tx1"/>
                    </a:solidFill>
                    <a:latin typeface="Comic Sans MS" pitchFamily="66" charset="0"/>
                  </a:rPr>
                  <a:t>1</a:t>
                </a:r>
                <a:endParaRPr lang="cs-CZ" sz="2400" baseline="-25000" dirty="0">
                  <a:solidFill>
                    <a:schemeClr val="tx1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186" name="TextovéPole 185"/>
              <p:cNvSpPr txBox="1"/>
              <p:nvPr/>
            </p:nvSpPr>
            <p:spPr>
              <a:xfrm>
                <a:off x="4139952" y="2765599"/>
                <a:ext cx="504056" cy="461665"/>
              </a:xfrm>
              <a:prstGeom prst="rect">
                <a:avLst/>
              </a:prstGeom>
              <a:noFill/>
              <a:ln w="19050">
                <a:noFill/>
              </a:ln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2400" dirty="0" smtClean="0">
                    <a:solidFill>
                      <a:schemeClr val="tx1"/>
                    </a:solidFill>
                    <a:latin typeface="Comic Sans MS" pitchFamily="66" charset="0"/>
                  </a:rPr>
                  <a:t>3</a:t>
                </a:r>
                <a:endParaRPr lang="cs-CZ" sz="2400" baseline="-25000" dirty="0">
                  <a:solidFill>
                    <a:schemeClr val="tx1"/>
                  </a:solidFill>
                  <a:latin typeface="Comic Sans MS" pitchFamily="66" charset="0"/>
                </a:endParaRPr>
              </a:p>
            </p:txBody>
          </p:sp>
          <p:cxnSp>
            <p:nvCxnSpPr>
              <p:cNvPr id="187" name="Přímá spojovací čára 186"/>
              <p:cNvCxnSpPr/>
              <p:nvPr/>
            </p:nvCxnSpPr>
            <p:spPr>
              <a:xfrm>
                <a:off x="4067944" y="2823319"/>
                <a:ext cx="57606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89" name="TextovéPole 188"/>
          <p:cNvSpPr txBox="1"/>
          <p:nvPr/>
        </p:nvSpPr>
        <p:spPr>
          <a:xfrm>
            <a:off x="5940152" y="5858108"/>
            <a:ext cx="3131840" cy="523220"/>
          </a:xfrm>
          <a:prstGeom prst="rect">
            <a:avLst/>
          </a:prstGeom>
          <a:noFill/>
          <a:ln w="190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u="sng" dirty="0" smtClean="0">
                <a:solidFill>
                  <a:schemeClr val="tx1"/>
                </a:solidFill>
                <a:latin typeface="Comic Sans MS" pitchFamily="66" charset="0"/>
              </a:rPr>
              <a:t>V = 249,6cm</a:t>
            </a:r>
            <a:r>
              <a:rPr lang="cs-CZ" sz="2800" u="sng" baseline="30000" dirty="0" smtClean="0">
                <a:solidFill>
                  <a:schemeClr val="tx1"/>
                </a:solidFill>
                <a:latin typeface="Comic Sans MS" pitchFamily="66" charset="0"/>
              </a:rPr>
              <a:t>3</a:t>
            </a:r>
            <a:endParaRPr lang="cs-CZ" sz="2800" u="sng" baseline="30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8" name="TextovéPole 67"/>
          <p:cNvSpPr txBox="1"/>
          <p:nvPr/>
        </p:nvSpPr>
        <p:spPr>
          <a:xfrm>
            <a:off x="3275856" y="1268760"/>
            <a:ext cx="3096344" cy="178510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200" dirty="0" smtClean="0">
                <a:solidFill>
                  <a:srgbClr val="FF0000"/>
                </a:solidFill>
                <a:latin typeface="Comic Sans MS" pitchFamily="66" charset="0"/>
              </a:rPr>
              <a:t>1. Vypočítáme obsah podstavy, skládající se z 6 shodných rovnostranných trojúhelníků.</a:t>
            </a:r>
            <a:endParaRPr lang="cs-CZ" sz="2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9" name="TextovéPole 68"/>
          <p:cNvSpPr txBox="1"/>
          <p:nvPr/>
        </p:nvSpPr>
        <p:spPr>
          <a:xfrm>
            <a:off x="3275856" y="1268760"/>
            <a:ext cx="3096344" cy="17856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200" dirty="0" smtClean="0">
                <a:solidFill>
                  <a:srgbClr val="FF0000"/>
                </a:solidFill>
                <a:latin typeface="Comic Sans MS" pitchFamily="66" charset="0"/>
              </a:rPr>
              <a:t>= </a:t>
            </a:r>
            <a:r>
              <a:rPr lang="en-US" sz="2200" dirty="0" smtClean="0">
                <a:solidFill>
                  <a:srgbClr val="FF0000"/>
                </a:solidFill>
                <a:latin typeface="Comic Sans MS" pitchFamily="66" charset="0"/>
              </a:rPr>
              <a:t>&gt; </a:t>
            </a:r>
            <a:r>
              <a:rPr lang="cs-CZ" sz="2200" dirty="0" smtClean="0">
                <a:solidFill>
                  <a:srgbClr val="FF0000"/>
                </a:solidFill>
                <a:latin typeface="Comic Sans MS" pitchFamily="66" charset="0"/>
              </a:rPr>
              <a:t>je nutné spočítat velikost výšky trojúhelníků pomocí Pythagorovy věty.</a:t>
            </a:r>
            <a:endParaRPr lang="cs-CZ" sz="2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71" name="TextovéPole 70"/>
          <p:cNvSpPr txBox="1"/>
          <p:nvPr/>
        </p:nvSpPr>
        <p:spPr>
          <a:xfrm>
            <a:off x="3275856" y="1268760"/>
            <a:ext cx="3096344" cy="17856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cs-CZ" sz="2200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algn="ctr"/>
            <a:r>
              <a:rPr lang="cs-CZ" sz="2200" dirty="0" smtClean="0">
                <a:solidFill>
                  <a:srgbClr val="FF0000"/>
                </a:solidFill>
                <a:latin typeface="Comic Sans MS" pitchFamily="66" charset="0"/>
              </a:rPr>
              <a:t>2. Vypočítáme obsah podstavy </a:t>
            </a:r>
            <a:r>
              <a:rPr lang="cs-CZ" sz="2200" dirty="0" err="1" smtClean="0">
                <a:solidFill>
                  <a:srgbClr val="FF0000"/>
                </a:solidFill>
                <a:latin typeface="Comic Sans MS" pitchFamily="66" charset="0"/>
              </a:rPr>
              <a:t>S</a:t>
            </a:r>
            <a:r>
              <a:rPr lang="cs-CZ" sz="2200" baseline="-25000" dirty="0" err="1" smtClean="0">
                <a:solidFill>
                  <a:srgbClr val="FF0000"/>
                </a:solidFill>
                <a:latin typeface="Comic Sans MS" pitchFamily="66" charset="0"/>
              </a:rPr>
              <a:t>p</a:t>
            </a:r>
            <a:endParaRPr lang="cs-CZ" sz="2200" baseline="-25000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algn="ctr"/>
            <a:r>
              <a:rPr lang="cs-CZ" sz="2200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endParaRPr lang="cs-CZ" sz="2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72" name="TextovéPole 71"/>
          <p:cNvSpPr txBox="1"/>
          <p:nvPr/>
        </p:nvSpPr>
        <p:spPr>
          <a:xfrm>
            <a:off x="3275856" y="1268760"/>
            <a:ext cx="3096344" cy="17856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cs-CZ" sz="2200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algn="ctr"/>
            <a:r>
              <a:rPr lang="cs-CZ" sz="2200" dirty="0" smtClean="0">
                <a:solidFill>
                  <a:srgbClr val="FF0000"/>
                </a:solidFill>
                <a:latin typeface="Comic Sans MS" pitchFamily="66" charset="0"/>
              </a:rPr>
              <a:t>3. Vypočítáme objem jehlanu dosazením do vzorce.</a:t>
            </a:r>
          </a:p>
        </p:txBody>
      </p:sp>
      <p:sp>
        <p:nvSpPr>
          <p:cNvPr id="73" name="TextovéPole 72"/>
          <p:cNvSpPr txBox="1"/>
          <p:nvPr/>
        </p:nvSpPr>
        <p:spPr>
          <a:xfrm rot="3480804">
            <a:off x="7655654" y="2610843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mic Sans MS" pitchFamily="66" charset="0"/>
              </a:rPr>
              <a:t>6cm</a:t>
            </a:r>
            <a:endParaRPr lang="cs-CZ" dirty="0">
              <a:latin typeface="Comic Sans MS" pitchFamily="66" charset="0"/>
            </a:endParaRPr>
          </a:p>
        </p:txBody>
      </p:sp>
      <p:sp>
        <p:nvSpPr>
          <p:cNvPr id="82" name="TextovéPole 81"/>
          <p:cNvSpPr txBox="1"/>
          <p:nvPr/>
        </p:nvSpPr>
        <p:spPr>
          <a:xfrm>
            <a:off x="7308408" y="3342136"/>
            <a:ext cx="9360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mic Sans MS" pitchFamily="66" charset="0"/>
              </a:rPr>
              <a:t>    3cm</a:t>
            </a:r>
            <a:endParaRPr lang="cs-CZ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 animBg="1"/>
      <p:bldP spid="159" grpId="0"/>
      <p:bldP spid="160" grpId="0"/>
      <p:bldP spid="175" grpId="0"/>
      <p:bldP spid="189" grpId="0"/>
      <p:bldP spid="68" grpId="0" animBg="1"/>
      <p:bldP spid="69" grpId="0" animBg="1"/>
      <p:bldP spid="71" grpId="0" animBg="1"/>
      <p:bldP spid="72" grpId="0" animBg="1"/>
      <p:bldP spid="73" grpId="0"/>
      <p:bldP spid="82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67544" y="3861048"/>
            <a:ext cx="813690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zdroje: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Obrazový materiál je použit z</a:t>
            </a:r>
            <a:r>
              <a:rPr kumimoji="0" lang="cs-CZ" sz="1600" b="0" i="1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galerie obrázků a klipartů Microsoft Office.</a:t>
            </a:r>
            <a:endParaRPr kumimoji="0" lang="cs-CZ" sz="16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395536" y="3068960"/>
            <a:ext cx="84969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ODVÁRKO, </a:t>
            </a:r>
            <a:r>
              <a:rPr lang="cs-CZ" sz="1600" i="1" smtClean="0">
                <a:latin typeface="Courier New" pitchFamily="49" charset="0"/>
                <a:cs typeface="Courier New" pitchFamily="49" charset="0"/>
              </a:rPr>
              <a:t>O</a:t>
            </a:r>
            <a:r>
              <a:rPr lang="cs-CZ" sz="1600" i="1" smtClean="0">
                <a:latin typeface="Courier New" pitchFamily="49" charset="0"/>
                <a:cs typeface="Courier New" pitchFamily="49" charset="0"/>
              </a:rPr>
              <a:t>., 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KADLEČEK, J. MATEMATIKA pro 9. ročník základní školy 3: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Prometheus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, 2010. ISBN 978-80-7196-283-0. s. 11-13.</a:t>
            </a:r>
            <a:endParaRPr lang="cs-CZ" sz="16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467544" y="2636912"/>
            <a:ext cx="462819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600" b="1" i="1" dirty="0" smtClean="0">
                <a:latin typeface="Courier New" pitchFamily="49" charset="0"/>
                <a:cs typeface="Courier New" pitchFamily="49" charset="0"/>
              </a:rPr>
              <a:t>Seznam použité literatury a pramenů:</a:t>
            </a:r>
            <a:endParaRPr lang="cs-CZ" sz="16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467544" y="2492896"/>
          <a:ext cx="8208912" cy="32403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Ivana Kubicová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 a její aplikace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9.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Geometrie v rovině a v prostoru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Jehlan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- </a:t>
                      </a: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objem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32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VY_32_INOVACE_08.10.KUB.MA.9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01. 04. 2013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Zaoblený obdélník 67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1187624" y="101776"/>
            <a:ext cx="6840760" cy="584775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Objem jehlanu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grpSp>
        <p:nvGrpSpPr>
          <p:cNvPr id="2" name="Skupina 96"/>
          <p:cNvGrpSpPr/>
          <p:nvPr/>
        </p:nvGrpSpPr>
        <p:grpSpPr>
          <a:xfrm>
            <a:off x="1115616" y="1484784"/>
            <a:ext cx="2160240" cy="2304256"/>
            <a:chOff x="1907704" y="2276872"/>
            <a:chExt cx="3686696" cy="3528393"/>
          </a:xfrm>
        </p:grpSpPr>
        <p:cxnSp>
          <p:nvCxnSpPr>
            <p:cNvPr id="22" name="Přímá spojovací čára 21"/>
            <p:cNvCxnSpPr/>
            <p:nvPr/>
          </p:nvCxnSpPr>
          <p:spPr>
            <a:xfrm>
              <a:off x="1907704" y="5805264"/>
              <a:ext cx="2736304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Přímá spojovací čára 22"/>
            <p:cNvCxnSpPr/>
            <p:nvPr/>
          </p:nvCxnSpPr>
          <p:spPr>
            <a:xfrm flipV="1">
              <a:off x="2771800" y="4787627"/>
              <a:ext cx="2822600" cy="9525"/>
            </a:xfrm>
            <a:prstGeom prst="line">
              <a:avLst/>
            </a:prstGeom>
            <a:ln w="28575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Přímá spojovací čára 26"/>
            <p:cNvCxnSpPr/>
            <p:nvPr/>
          </p:nvCxnSpPr>
          <p:spPr>
            <a:xfrm flipV="1">
              <a:off x="1907704" y="4797152"/>
              <a:ext cx="864096" cy="1008113"/>
            </a:xfrm>
            <a:prstGeom prst="line">
              <a:avLst/>
            </a:prstGeom>
            <a:ln w="28575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Přímá spojovací čára 29"/>
            <p:cNvCxnSpPr/>
            <p:nvPr/>
          </p:nvCxnSpPr>
          <p:spPr>
            <a:xfrm flipV="1">
              <a:off x="4644008" y="4797152"/>
              <a:ext cx="936104" cy="1008112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Přímá spojovací čára 31"/>
            <p:cNvCxnSpPr/>
            <p:nvPr/>
          </p:nvCxnSpPr>
          <p:spPr>
            <a:xfrm flipV="1">
              <a:off x="1907704" y="4797152"/>
              <a:ext cx="3672408" cy="1008112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Přímá spojovací čára 35"/>
            <p:cNvCxnSpPr/>
            <p:nvPr/>
          </p:nvCxnSpPr>
          <p:spPr>
            <a:xfrm>
              <a:off x="2771800" y="4797152"/>
              <a:ext cx="1872208" cy="1008112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Přímá spojovací čára 39"/>
            <p:cNvCxnSpPr/>
            <p:nvPr/>
          </p:nvCxnSpPr>
          <p:spPr>
            <a:xfrm flipV="1">
              <a:off x="3707904" y="2276872"/>
              <a:ext cx="0" cy="3024336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Přímá spojovací čára 40"/>
            <p:cNvCxnSpPr/>
            <p:nvPr/>
          </p:nvCxnSpPr>
          <p:spPr>
            <a:xfrm flipV="1">
              <a:off x="1907704" y="2276872"/>
              <a:ext cx="1800200" cy="352839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Přímá spojovací čára 44"/>
            <p:cNvCxnSpPr/>
            <p:nvPr/>
          </p:nvCxnSpPr>
          <p:spPr>
            <a:xfrm>
              <a:off x="3707904" y="2276872"/>
              <a:ext cx="936104" cy="352839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Přímá spojovací čára 48"/>
            <p:cNvCxnSpPr/>
            <p:nvPr/>
          </p:nvCxnSpPr>
          <p:spPr>
            <a:xfrm>
              <a:off x="3707904" y="2276872"/>
              <a:ext cx="1872208" cy="252028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Přímá spojovací čára 53"/>
            <p:cNvCxnSpPr/>
            <p:nvPr/>
          </p:nvCxnSpPr>
          <p:spPr>
            <a:xfrm flipV="1">
              <a:off x="2771800" y="2276872"/>
              <a:ext cx="936104" cy="2520280"/>
            </a:xfrm>
            <a:prstGeom prst="line">
              <a:avLst/>
            </a:prstGeom>
            <a:ln w="28575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6" name="Volný tvar 65"/>
          <p:cNvSpPr/>
          <p:nvPr/>
        </p:nvSpPr>
        <p:spPr>
          <a:xfrm>
            <a:off x="1144192" y="3131815"/>
            <a:ext cx="2100262" cy="657225"/>
          </a:xfrm>
          <a:custGeom>
            <a:avLst/>
            <a:gdLst>
              <a:gd name="connsiteX0" fmla="*/ 0 w 2100262"/>
              <a:gd name="connsiteY0" fmla="*/ 657225 h 657225"/>
              <a:gd name="connsiteX1" fmla="*/ 1557337 w 2100262"/>
              <a:gd name="connsiteY1" fmla="*/ 657225 h 657225"/>
              <a:gd name="connsiteX2" fmla="*/ 2100262 w 2100262"/>
              <a:gd name="connsiteY2" fmla="*/ 14288 h 657225"/>
              <a:gd name="connsiteX3" fmla="*/ 471487 w 2100262"/>
              <a:gd name="connsiteY3" fmla="*/ 0 h 657225"/>
              <a:gd name="connsiteX4" fmla="*/ 0 w 2100262"/>
              <a:gd name="connsiteY4" fmla="*/ 657225 h 657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00262" h="657225">
                <a:moveTo>
                  <a:pt x="0" y="657225"/>
                </a:moveTo>
                <a:lnTo>
                  <a:pt x="1557337" y="657225"/>
                </a:lnTo>
                <a:lnTo>
                  <a:pt x="2100262" y="14288"/>
                </a:lnTo>
                <a:lnTo>
                  <a:pt x="471487" y="0"/>
                </a:lnTo>
                <a:lnTo>
                  <a:pt x="0" y="657225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4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0" name="TextovéPole 59"/>
          <p:cNvSpPr txBox="1"/>
          <p:nvPr/>
        </p:nvSpPr>
        <p:spPr>
          <a:xfrm>
            <a:off x="4211960" y="3140968"/>
            <a:ext cx="3744416" cy="584775"/>
          </a:xfrm>
          <a:prstGeom prst="rect">
            <a:avLst/>
          </a:prstGeom>
          <a:noFill/>
          <a:ln w="190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v</a:t>
            </a:r>
            <a:r>
              <a:rPr lang="cs-CZ" sz="3200" baseline="-25000" dirty="0" smtClean="0">
                <a:solidFill>
                  <a:schemeClr val="tx1"/>
                </a:solidFill>
                <a:latin typeface="Comic Sans MS" pitchFamily="66" charset="0"/>
              </a:rPr>
              <a:t>     </a:t>
            </a:r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výška jehlanu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2" name="TextovéPole 61"/>
          <p:cNvSpPr txBox="1"/>
          <p:nvPr/>
        </p:nvSpPr>
        <p:spPr>
          <a:xfrm>
            <a:off x="4355976" y="2492896"/>
            <a:ext cx="3816424" cy="584775"/>
          </a:xfrm>
          <a:prstGeom prst="rect">
            <a:avLst/>
          </a:prstGeom>
          <a:noFill/>
          <a:ln w="190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err="1" smtClean="0">
                <a:solidFill>
                  <a:schemeClr val="tx1"/>
                </a:solidFill>
                <a:latin typeface="Comic Sans MS" pitchFamily="66" charset="0"/>
              </a:rPr>
              <a:t>S</a:t>
            </a:r>
            <a:r>
              <a:rPr lang="cs-CZ" sz="3200" baseline="-25000" dirty="0" err="1" smtClean="0">
                <a:solidFill>
                  <a:schemeClr val="tx1"/>
                </a:solidFill>
                <a:latin typeface="Comic Sans MS" pitchFamily="66" charset="0"/>
              </a:rPr>
              <a:t>p</a:t>
            </a:r>
            <a:r>
              <a:rPr lang="cs-CZ" sz="3200" baseline="-25000" dirty="0" smtClean="0">
                <a:solidFill>
                  <a:schemeClr val="tx1"/>
                </a:solidFill>
                <a:latin typeface="Comic Sans MS" pitchFamily="66" charset="0"/>
              </a:rPr>
              <a:t>   </a:t>
            </a:r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obsah podstavy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87" name="TextovéPole 86"/>
          <p:cNvSpPr txBox="1"/>
          <p:nvPr/>
        </p:nvSpPr>
        <p:spPr>
          <a:xfrm>
            <a:off x="467544" y="4653136"/>
            <a:ext cx="8280920" cy="954107"/>
          </a:xfrm>
          <a:prstGeom prst="rect">
            <a:avLst/>
          </a:prstGeom>
          <a:solidFill>
            <a:schemeClr val="accent6">
              <a:tint val="50000"/>
              <a:satMod val="300000"/>
            </a:schemeClr>
          </a:solidFill>
          <a:ln w="12700">
            <a:solidFill>
              <a:srgbClr val="C0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Objem jehlanu závisí jen na velikosti podstavy a tělesové výšce jehlanu.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47" name="TextovéPole 46"/>
          <p:cNvSpPr txBox="1"/>
          <p:nvPr/>
        </p:nvSpPr>
        <p:spPr>
          <a:xfrm>
            <a:off x="1907704" y="2492896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Comic Sans MS" pitchFamily="66" charset="0"/>
              </a:rPr>
              <a:t>v</a:t>
            </a:r>
            <a:endParaRPr lang="cs-CZ" sz="2000" dirty="0">
              <a:latin typeface="Comic Sans MS" pitchFamily="66" charset="0"/>
            </a:endParaRPr>
          </a:p>
        </p:txBody>
      </p:sp>
      <p:grpSp>
        <p:nvGrpSpPr>
          <p:cNvPr id="26" name="Skupina 25"/>
          <p:cNvGrpSpPr/>
          <p:nvPr/>
        </p:nvGrpSpPr>
        <p:grpSpPr>
          <a:xfrm>
            <a:off x="4427984" y="1465620"/>
            <a:ext cx="3744416" cy="1027276"/>
            <a:chOff x="4427984" y="1465620"/>
            <a:chExt cx="3744416" cy="1027276"/>
          </a:xfrm>
        </p:grpSpPr>
        <p:sp>
          <p:nvSpPr>
            <p:cNvPr id="90" name="TextovéPole 89"/>
            <p:cNvSpPr txBox="1"/>
            <p:nvPr/>
          </p:nvSpPr>
          <p:spPr>
            <a:xfrm>
              <a:off x="4427984" y="1628800"/>
              <a:ext cx="3744416" cy="646331"/>
            </a:xfrm>
            <a:prstGeom prst="rect">
              <a:avLst/>
            </a:prstGeom>
            <a:noFill/>
            <a:ln w="1905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3600" dirty="0" smtClean="0">
                  <a:solidFill>
                    <a:schemeClr val="tx1"/>
                  </a:solidFill>
                  <a:latin typeface="Comic Sans MS" pitchFamily="66" charset="0"/>
                </a:rPr>
                <a:t>V =       </a:t>
              </a:r>
              <a:r>
                <a:rPr lang="cs-CZ" sz="3600" dirty="0" err="1" smtClean="0">
                  <a:solidFill>
                    <a:schemeClr val="tx1"/>
                  </a:solidFill>
                  <a:latin typeface="Comic Sans MS" pitchFamily="66" charset="0"/>
                </a:rPr>
                <a:t>S</a:t>
              </a:r>
              <a:r>
                <a:rPr lang="cs-CZ" sz="3600" baseline="-25000" dirty="0" err="1" smtClean="0">
                  <a:solidFill>
                    <a:schemeClr val="tx1"/>
                  </a:solidFill>
                  <a:latin typeface="Comic Sans MS" pitchFamily="66" charset="0"/>
                </a:rPr>
                <a:t>p</a:t>
              </a:r>
              <a:r>
                <a:rPr lang="cs-CZ" sz="3600" dirty="0" smtClean="0">
                  <a:solidFill>
                    <a:schemeClr val="tx1"/>
                  </a:solidFill>
                  <a:latin typeface="Comic Sans MS" pitchFamily="66" charset="0"/>
                </a:rPr>
                <a:t> . v</a:t>
              </a:r>
              <a:endParaRPr lang="cs-CZ" sz="3600" baseline="-25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grpSp>
          <p:nvGrpSpPr>
            <p:cNvPr id="65" name="Skupina 64"/>
            <p:cNvGrpSpPr/>
            <p:nvPr/>
          </p:nvGrpSpPr>
          <p:grpSpPr>
            <a:xfrm>
              <a:off x="5796136" y="1465620"/>
              <a:ext cx="576064" cy="1027276"/>
              <a:chOff x="4355976" y="2420888"/>
              <a:chExt cx="576064" cy="1027276"/>
            </a:xfrm>
          </p:grpSpPr>
          <p:sp>
            <p:nvSpPr>
              <p:cNvPr id="51" name="TextovéPole 50"/>
              <p:cNvSpPr txBox="1"/>
              <p:nvPr/>
            </p:nvSpPr>
            <p:spPr>
              <a:xfrm>
                <a:off x="4427984" y="2420888"/>
                <a:ext cx="504056" cy="523220"/>
              </a:xfrm>
              <a:prstGeom prst="rect">
                <a:avLst/>
              </a:prstGeom>
              <a:noFill/>
              <a:ln w="19050">
                <a:noFill/>
              </a:ln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2800" dirty="0" smtClean="0">
                    <a:solidFill>
                      <a:schemeClr val="tx1"/>
                    </a:solidFill>
                    <a:latin typeface="Comic Sans MS" pitchFamily="66" charset="0"/>
                  </a:rPr>
                  <a:t>1</a:t>
                </a:r>
                <a:endParaRPr lang="cs-CZ" sz="2800" baseline="-25000" dirty="0">
                  <a:solidFill>
                    <a:schemeClr val="tx1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59" name="TextovéPole 58"/>
              <p:cNvSpPr txBox="1"/>
              <p:nvPr/>
            </p:nvSpPr>
            <p:spPr>
              <a:xfrm>
                <a:off x="4427984" y="2924944"/>
                <a:ext cx="504056" cy="523220"/>
              </a:xfrm>
              <a:prstGeom prst="rect">
                <a:avLst/>
              </a:prstGeom>
              <a:noFill/>
              <a:ln w="19050">
                <a:noFill/>
              </a:ln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2800" dirty="0" smtClean="0">
                    <a:solidFill>
                      <a:schemeClr val="tx1"/>
                    </a:solidFill>
                    <a:latin typeface="Comic Sans MS" pitchFamily="66" charset="0"/>
                  </a:rPr>
                  <a:t>3</a:t>
                </a:r>
                <a:endParaRPr lang="cs-CZ" sz="2800" baseline="-25000" dirty="0">
                  <a:solidFill>
                    <a:schemeClr val="tx1"/>
                  </a:solidFill>
                  <a:latin typeface="Comic Sans MS" pitchFamily="66" charset="0"/>
                </a:endParaRPr>
              </a:p>
            </p:txBody>
          </p:sp>
          <p:cxnSp>
            <p:nvCxnSpPr>
              <p:cNvPr id="64" name="Přímá spojovací čára 63"/>
              <p:cNvCxnSpPr/>
              <p:nvPr/>
            </p:nvCxnSpPr>
            <p:spPr>
              <a:xfrm>
                <a:off x="4355976" y="2924944"/>
                <a:ext cx="57606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29" name="Přímá spojovací čára 28"/>
          <p:cNvCxnSpPr/>
          <p:nvPr/>
        </p:nvCxnSpPr>
        <p:spPr>
          <a:xfrm flipV="1">
            <a:off x="2180881" y="1503836"/>
            <a:ext cx="0" cy="1944216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  <p:bldP spid="60" grpId="0"/>
      <p:bldP spid="62" grpId="0"/>
      <p:bldP spid="8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Zaoblený obdélník 67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1187624" y="101776"/>
            <a:ext cx="6840760" cy="584775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Objem jehlanu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87" name="TextovéPole 86"/>
          <p:cNvSpPr txBox="1"/>
          <p:nvPr/>
        </p:nvSpPr>
        <p:spPr>
          <a:xfrm>
            <a:off x="467544" y="5229200"/>
            <a:ext cx="8280920" cy="954107"/>
          </a:xfrm>
          <a:prstGeom prst="rect">
            <a:avLst/>
          </a:prstGeom>
          <a:solidFill>
            <a:schemeClr val="accent6">
              <a:tint val="50000"/>
              <a:satMod val="300000"/>
            </a:schemeClr>
          </a:solidFill>
          <a:ln w="12700">
            <a:solidFill>
              <a:srgbClr val="C0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Všechny tyto jehlany mají stejnou podstavu </a:t>
            </a:r>
          </a:p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i výšku – jejich objem tedy musí být stejný.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47" name="TextovéPole 46"/>
          <p:cNvSpPr txBox="1"/>
          <p:nvPr/>
        </p:nvSpPr>
        <p:spPr>
          <a:xfrm>
            <a:off x="1115616" y="1772816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Comic Sans MS" pitchFamily="66" charset="0"/>
              </a:rPr>
              <a:t>v</a:t>
            </a:r>
            <a:endParaRPr lang="cs-CZ" sz="2000" dirty="0">
              <a:latin typeface="Comic Sans MS" pitchFamily="66" charset="0"/>
            </a:endParaRPr>
          </a:p>
        </p:txBody>
      </p:sp>
      <p:grpSp>
        <p:nvGrpSpPr>
          <p:cNvPr id="56" name="Skupina 55"/>
          <p:cNvGrpSpPr/>
          <p:nvPr/>
        </p:nvGrpSpPr>
        <p:grpSpPr>
          <a:xfrm>
            <a:off x="539552" y="2276872"/>
            <a:ext cx="1872208" cy="792088"/>
            <a:chOff x="1043608" y="2780928"/>
            <a:chExt cx="1872208" cy="792088"/>
          </a:xfrm>
        </p:grpSpPr>
        <p:cxnSp>
          <p:nvCxnSpPr>
            <p:cNvPr id="35" name="Přímá spojovací čára 34"/>
            <p:cNvCxnSpPr/>
            <p:nvPr/>
          </p:nvCxnSpPr>
          <p:spPr>
            <a:xfrm>
              <a:off x="1187624" y="3573016"/>
              <a:ext cx="1224136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Přímá spojovací čára 37"/>
            <p:cNvCxnSpPr/>
            <p:nvPr/>
          </p:nvCxnSpPr>
          <p:spPr>
            <a:xfrm flipV="1">
              <a:off x="2411760" y="3140968"/>
              <a:ext cx="504056" cy="432048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Přímá spojovací čára 41"/>
            <p:cNvCxnSpPr/>
            <p:nvPr/>
          </p:nvCxnSpPr>
          <p:spPr>
            <a:xfrm flipH="1" flipV="1">
              <a:off x="2339752" y="2780928"/>
              <a:ext cx="576064" cy="360040"/>
            </a:xfrm>
            <a:prstGeom prst="line">
              <a:avLst/>
            </a:prstGeom>
            <a:ln w="222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Přímá spojovací čára 43"/>
            <p:cNvCxnSpPr/>
            <p:nvPr/>
          </p:nvCxnSpPr>
          <p:spPr>
            <a:xfrm flipH="1">
              <a:off x="1043608" y="2780928"/>
              <a:ext cx="1296144" cy="360040"/>
            </a:xfrm>
            <a:prstGeom prst="line">
              <a:avLst/>
            </a:prstGeom>
            <a:ln w="222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Přímá spojovací čára 47"/>
            <p:cNvCxnSpPr/>
            <p:nvPr/>
          </p:nvCxnSpPr>
          <p:spPr>
            <a:xfrm>
              <a:off x="1043608" y="3140968"/>
              <a:ext cx="144016" cy="432048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6" name="Skupina 85"/>
          <p:cNvGrpSpPr/>
          <p:nvPr/>
        </p:nvGrpSpPr>
        <p:grpSpPr>
          <a:xfrm>
            <a:off x="539552" y="980728"/>
            <a:ext cx="1872208" cy="2088232"/>
            <a:chOff x="827584" y="1484784"/>
            <a:chExt cx="1872208" cy="2088232"/>
          </a:xfrm>
        </p:grpSpPr>
        <p:grpSp>
          <p:nvGrpSpPr>
            <p:cNvPr id="85" name="Skupina 84"/>
            <p:cNvGrpSpPr/>
            <p:nvPr/>
          </p:nvGrpSpPr>
          <p:grpSpPr>
            <a:xfrm>
              <a:off x="827584" y="1484784"/>
              <a:ext cx="1872208" cy="2088232"/>
              <a:chOff x="1043608" y="1484784"/>
              <a:chExt cx="1872208" cy="2088232"/>
            </a:xfrm>
          </p:grpSpPr>
          <p:cxnSp>
            <p:nvCxnSpPr>
              <p:cNvPr id="73" name="Přímá spojovací čára 72"/>
              <p:cNvCxnSpPr/>
              <p:nvPr/>
            </p:nvCxnSpPr>
            <p:spPr>
              <a:xfrm flipV="1">
                <a:off x="1043608" y="1484784"/>
                <a:ext cx="864096" cy="1656184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Přímá spojovací čára 74"/>
              <p:cNvCxnSpPr/>
              <p:nvPr/>
            </p:nvCxnSpPr>
            <p:spPr>
              <a:xfrm>
                <a:off x="1907704" y="1484784"/>
                <a:ext cx="432048" cy="1296144"/>
              </a:xfrm>
              <a:prstGeom prst="line">
                <a:avLst/>
              </a:prstGeom>
              <a:ln w="22225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Přímá spojovací čára 76"/>
              <p:cNvCxnSpPr/>
              <p:nvPr/>
            </p:nvCxnSpPr>
            <p:spPr>
              <a:xfrm flipH="1" flipV="1">
                <a:off x="1907704" y="1484784"/>
                <a:ext cx="1008112" cy="1656184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2" name="Volný tvar 81"/>
              <p:cNvSpPr/>
              <p:nvPr/>
            </p:nvSpPr>
            <p:spPr>
              <a:xfrm>
                <a:off x="1059008" y="2800350"/>
                <a:ext cx="1828800" cy="757237"/>
              </a:xfrm>
              <a:custGeom>
                <a:avLst/>
                <a:gdLst>
                  <a:gd name="connsiteX0" fmla="*/ 0 w 1828800"/>
                  <a:gd name="connsiteY0" fmla="*/ 347662 h 757237"/>
                  <a:gd name="connsiteX1" fmla="*/ 138112 w 1828800"/>
                  <a:gd name="connsiteY1" fmla="*/ 757237 h 757237"/>
                  <a:gd name="connsiteX2" fmla="*/ 1347787 w 1828800"/>
                  <a:gd name="connsiteY2" fmla="*/ 757237 h 757237"/>
                  <a:gd name="connsiteX3" fmla="*/ 1828800 w 1828800"/>
                  <a:gd name="connsiteY3" fmla="*/ 347662 h 757237"/>
                  <a:gd name="connsiteX4" fmla="*/ 1290637 w 1828800"/>
                  <a:gd name="connsiteY4" fmla="*/ 0 h 757237"/>
                  <a:gd name="connsiteX5" fmla="*/ 0 w 1828800"/>
                  <a:gd name="connsiteY5" fmla="*/ 347662 h 7572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828800" h="757237">
                    <a:moveTo>
                      <a:pt x="0" y="347662"/>
                    </a:moveTo>
                    <a:lnTo>
                      <a:pt x="138112" y="757237"/>
                    </a:lnTo>
                    <a:lnTo>
                      <a:pt x="1347787" y="757237"/>
                    </a:lnTo>
                    <a:lnTo>
                      <a:pt x="1828800" y="347662"/>
                    </a:lnTo>
                    <a:lnTo>
                      <a:pt x="1290637" y="0"/>
                    </a:lnTo>
                    <a:lnTo>
                      <a:pt x="0" y="347662"/>
                    </a:lnTo>
                    <a:close/>
                  </a:path>
                </a:pathLst>
              </a:custGeom>
              <a:solidFill>
                <a:schemeClr val="bg1">
                  <a:lumMod val="65000"/>
                  <a:alpha val="77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grpSp>
            <p:nvGrpSpPr>
              <p:cNvPr id="71" name="Skupina 70"/>
              <p:cNvGrpSpPr/>
              <p:nvPr/>
            </p:nvGrpSpPr>
            <p:grpSpPr>
              <a:xfrm>
                <a:off x="1734544" y="1484784"/>
                <a:ext cx="360040" cy="1728192"/>
                <a:chOff x="1734544" y="1484784"/>
                <a:chExt cx="360040" cy="1728192"/>
              </a:xfrm>
            </p:grpSpPr>
            <p:cxnSp>
              <p:nvCxnSpPr>
                <p:cNvPr id="55" name="Přímá spojovací čára 54"/>
                <p:cNvCxnSpPr/>
                <p:nvPr/>
              </p:nvCxnSpPr>
              <p:spPr>
                <a:xfrm flipV="1">
                  <a:off x="1907704" y="1484784"/>
                  <a:ext cx="0" cy="1728192"/>
                </a:xfrm>
                <a:prstGeom prst="line">
                  <a:avLst/>
                </a:prstGeom>
                <a:ln w="22225">
                  <a:solidFill>
                    <a:srgbClr val="FF0000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Přímá spojovací čára 69"/>
                <p:cNvCxnSpPr/>
                <p:nvPr/>
              </p:nvCxnSpPr>
              <p:spPr>
                <a:xfrm>
                  <a:off x="1734544" y="3212976"/>
                  <a:ext cx="360040" cy="0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9" name="Přímá spojovací čára 78"/>
              <p:cNvCxnSpPr/>
              <p:nvPr/>
            </p:nvCxnSpPr>
            <p:spPr>
              <a:xfrm flipV="1">
                <a:off x="1187624" y="1484784"/>
                <a:ext cx="720080" cy="2088232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1" name="Přímá spojovací čára 80"/>
            <p:cNvCxnSpPr/>
            <p:nvPr/>
          </p:nvCxnSpPr>
          <p:spPr>
            <a:xfrm flipH="1" flipV="1">
              <a:off x="1691680" y="1484784"/>
              <a:ext cx="504056" cy="208823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9" name="Skupina 58"/>
          <p:cNvGrpSpPr/>
          <p:nvPr/>
        </p:nvGrpSpPr>
        <p:grpSpPr>
          <a:xfrm>
            <a:off x="2339752" y="1844824"/>
            <a:ext cx="1872208" cy="1944216"/>
            <a:chOff x="7092280" y="692696"/>
            <a:chExt cx="1872208" cy="1944216"/>
          </a:xfrm>
        </p:grpSpPr>
        <p:grpSp>
          <p:nvGrpSpPr>
            <p:cNvPr id="57" name="Skupina 56"/>
            <p:cNvGrpSpPr/>
            <p:nvPr/>
          </p:nvGrpSpPr>
          <p:grpSpPr>
            <a:xfrm>
              <a:off x="7092280" y="1844824"/>
              <a:ext cx="1872208" cy="792088"/>
              <a:chOff x="1043608" y="2780928"/>
              <a:chExt cx="1872208" cy="792088"/>
            </a:xfrm>
          </p:grpSpPr>
          <p:cxnSp>
            <p:nvCxnSpPr>
              <p:cNvPr id="58" name="Přímá spojovací čára 57"/>
              <p:cNvCxnSpPr/>
              <p:nvPr/>
            </p:nvCxnSpPr>
            <p:spPr>
              <a:xfrm>
                <a:off x="1187624" y="3573016"/>
                <a:ext cx="1224136" cy="0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Přímá spojovací čára 60"/>
              <p:cNvCxnSpPr/>
              <p:nvPr/>
            </p:nvCxnSpPr>
            <p:spPr>
              <a:xfrm flipV="1">
                <a:off x="2411760" y="3140968"/>
                <a:ext cx="504056" cy="432048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Přímá spojovací čára 62"/>
              <p:cNvCxnSpPr/>
              <p:nvPr/>
            </p:nvCxnSpPr>
            <p:spPr>
              <a:xfrm flipH="1" flipV="1">
                <a:off x="2339752" y="2780928"/>
                <a:ext cx="576064" cy="360040"/>
              </a:xfrm>
              <a:prstGeom prst="line">
                <a:avLst/>
              </a:prstGeom>
              <a:ln w="22225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Přímá spojovací čára 64"/>
              <p:cNvCxnSpPr/>
              <p:nvPr/>
            </p:nvCxnSpPr>
            <p:spPr>
              <a:xfrm flipH="1">
                <a:off x="1043608" y="2780928"/>
                <a:ext cx="1296144" cy="360040"/>
              </a:xfrm>
              <a:prstGeom prst="line">
                <a:avLst/>
              </a:prstGeom>
              <a:ln w="22225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Přímá spojovací čára 66"/>
              <p:cNvCxnSpPr/>
              <p:nvPr/>
            </p:nvCxnSpPr>
            <p:spPr>
              <a:xfrm>
                <a:off x="1043608" y="3140968"/>
                <a:ext cx="144016" cy="432048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1" name="Skupina 90"/>
            <p:cNvGrpSpPr/>
            <p:nvPr/>
          </p:nvGrpSpPr>
          <p:grpSpPr>
            <a:xfrm>
              <a:off x="7106568" y="764704"/>
              <a:ext cx="1828800" cy="1851645"/>
              <a:chOff x="3434160" y="1700808"/>
              <a:chExt cx="1828800" cy="1851645"/>
            </a:xfrm>
          </p:grpSpPr>
          <p:sp>
            <p:nvSpPr>
              <p:cNvPr id="83" name="Volný tvar 82"/>
              <p:cNvSpPr/>
              <p:nvPr/>
            </p:nvSpPr>
            <p:spPr>
              <a:xfrm>
                <a:off x="3434160" y="2795216"/>
                <a:ext cx="1828800" cy="757237"/>
              </a:xfrm>
              <a:custGeom>
                <a:avLst/>
                <a:gdLst>
                  <a:gd name="connsiteX0" fmla="*/ 0 w 1828800"/>
                  <a:gd name="connsiteY0" fmla="*/ 347662 h 757237"/>
                  <a:gd name="connsiteX1" fmla="*/ 138112 w 1828800"/>
                  <a:gd name="connsiteY1" fmla="*/ 757237 h 757237"/>
                  <a:gd name="connsiteX2" fmla="*/ 1347787 w 1828800"/>
                  <a:gd name="connsiteY2" fmla="*/ 757237 h 757237"/>
                  <a:gd name="connsiteX3" fmla="*/ 1828800 w 1828800"/>
                  <a:gd name="connsiteY3" fmla="*/ 347662 h 757237"/>
                  <a:gd name="connsiteX4" fmla="*/ 1290637 w 1828800"/>
                  <a:gd name="connsiteY4" fmla="*/ 0 h 757237"/>
                  <a:gd name="connsiteX5" fmla="*/ 0 w 1828800"/>
                  <a:gd name="connsiteY5" fmla="*/ 347662 h 7572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828800" h="757237">
                    <a:moveTo>
                      <a:pt x="0" y="347662"/>
                    </a:moveTo>
                    <a:lnTo>
                      <a:pt x="138112" y="757237"/>
                    </a:lnTo>
                    <a:lnTo>
                      <a:pt x="1347787" y="757237"/>
                    </a:lnTo>
                    <a:lnTo>
                      <a:pt x="1828800" y="347662"/>
                    </a:lnTo>
                    <a:lnTo>
                      <a:pt x="1290637" y="0"/>
                    </a:lnTo>
                    <a:lnTo>
                      <a:pt x="0" y="347662"/>
                    </a:lnTo>
                    <a:close/>
                  </a:path>
                </a:pathLst>
              </a:custGeom>
              <a:solidFill>
                <a:schemeClr val="bg1">
                  <a:lumMod val="65000"/>
                  <a:alpha val="77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cxnSp>
            <p:nvCxnSpPr>
              <p:cNvPr id="88" name="Přímá spojovací čára 87"/>
              <p:cNvCxnSpPr/>
              <p:nvPr/>
            </p:nvCxnSpPr>
            <p:spPr>
              <a:xfrm flipV="1">
                <a:off x="4499425" y="1700808"/>
                <a:ext cx="0" cy="1728192"/>
              </a:xfrm>
              <a:prstGeom prst="line">
                <a:avLst/>
              </a:prstGeom>
              <a:ln w="22225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Přímá spojovací čára 88"/>
              <p:cNvCxnSpPr/>
              <p:nvPr/>
            </p:nvCxnSpPr>
            <p:spPr>
              <a:xfrm>
                <a:off x="4327400" y="3429000"/>
                <a:ext cx="360040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3" name="Přímá spojovací čára 92"/>
            <p:cNvCxnSpPr>
              <a:stCxn id="83" idx="0"/>
            </p:cNvCxnSpPr>
            <p:nvPr/>
          </p:nvCxnSpPr>
          <p:spPr>
            <a:xfrm flipV="1">
              <a:off x="7106568" y="692696"/>
              <a:ext cx="1080120" cy="1514078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Přímá spojovací čára 94"/>
            <p:cNvCxnSpPr>
              <a:stCxn id="83" idx="1"/>
            </p:cNvCxnSpPr>
            <p:nvPr/>
          </p:nvCxnSpPr>
          <p:spPr>
            <a:xfrm flipV="1">
              <a:off x="7244680" y="692696"/>
              <a:ext cx="942008" cy="1923653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Přímá spojovací čára 96"/>
            <p:cNvCxnSpPr>
              <a:stCxn id="83" idx="2"/>
            </p:cNvCxnSpPr>
            <p:nvPr/>
          </p:nvCxnSpPr>
          <p:spPr>
            <a:xfrm flipH="1" flipV="1">
              <a:off x="8186688" y="692696"/>
              <a:ext cx="267667" cy="1923653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Přímá spojovací čára 98"/>
            <p:cNvCxnSpPr/>
            <p:nvPr/>
          </p:nvCxnSpPr>
          <p:spPr>
            <a:xfrm flipH="1" flipV="1">
              <a:off x="8186688" y="692696"/>
              <a:ext cx="777800" cy="1526257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0" name="TextovéPole 99"/>
            <p:cNvSpPr txBox="1"/>
            <p:nvPr/>
          </p:nvSpPr>
          <p:spPr>
            <a:xfrm>
              <a:off x="7898656" y="1493168"/>
              <a:ext cx="36004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000" dirty="0" smtClean="0">
                  <a:latin typeface="Comic Sans MS" pitchFamily="66" charset="0"/>
                </a:rPr>
                <a:t>v</a:t>
              </a:r>
              <a:endParaRPr lang="cs-CZ" sz="2000" dirty="0">
                <a:latin typeface="Comic Sans MS" pitchFamily="66" charset="0"/>
              </a:endParaRPr>
            </a:p>
          </p:txBody>
        </p:sp>
        <p:cxnSp>
          <p:nvCxnSpPr>
            <p:cNvPr id="102" name="Přímá spojovací čára 101"/>
            <p:cNvCxnSpPr>
              <a:stCxn id="83" idx="4"/>
            </p:cNvCxnSpPr>
            <p:nvPr/>
          </p:nvCxnSpPr>
          <p:spPr>
            <a:xfrm flipH="1" flipV="1">
              <a:off x="8186688" y="692696"/>
              <a:ext cx="210517" cy="1166416"/>
            </a:xfrm>
            <a:prstGeom prst="line">
              <a:avLst/>
            </a:prstGeom>
            <a:ln w="222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2" name="Skupina 61"/>
          <p:cNvGrpSpPr/>
          <p:nvPr/>
        </p:nvGrpSpPr>
        <p:grpSpPr>
          <a:xfrm>
            <a:off x="4139952" y="1124744"/>
            <a:ext cx="2376264" cy="1814289"/>
            <a:chOff x="5796136" y="2118767"/>
            <a:chExt cx="2376264" cy="1814289"/>
          </a:xfrm>
        </p:grpSpPr>
        <p:grpSp>
          <p:nvGrpSpPr>
            <p:cNvPr id="60" name="Skupina 59"/>
            <p:cNvGrpSpPr/>
            <p:nvPr/>
          </p:nvGrpSpPr>
          <p:grpSpPr>
            <a:xfrm>
              <a:off x="5987782" y="2118767"/>
              <a:ext cx="2184618" cy="1814289"/>
              <a:chOff x="5987782" y="2118767"/>
              <a:chExt cx="2184618" cy="1814289"/>
            </a:xfrm>
          </p:grpSpPr>
          <p:grpSp>
            <p:nvGrpSpPr>
              <p:cNvPr id="115" name="Skupina 114"/>
              <p:cNvGrpSpPr/>
              <p:nvPr/>
            </p:nvGrpSpPr>
            <p:grpSpPr>
              <a:xfrm>
                <a:off x="5987782" y="2133056"/>
                <a:ext cx="2184618" cy="1800000"/>
                <a:chOff x="5411718" y="1859113"/>
                <a:chExt cx="2184618" cy="1800000"/>
              </a:xfrm>
            </p:grpSpPr>
            <p:grpSp>
              <p:nvGrpSpPr>
                <p:cNvPr id="103" name="Skupina 102"/>
                <p:cNvGrpSpPr/>
                <p:nvPr/>
              </p:nvGrpSpPr>
              <p:grpSpPr>
                <a:xfrm>
                  <a:off x="5411718" y="1859113"/>
                  <a:ext cx="2156042" cy="1800000"/>
                  <a:chOff x="3106918" y="1706713"/>
                  <a:chExt cx="2156042" cy="1800000"/>
                </a:xfrm>
              </p:grpSpPr>
              <p:sp>
                <p:nvSpPr>
                  <p:cNvPr id="104" name="Volný tvar 103"/>
                  <p:cNvSpPr/>
                  <p:nvPr/>
                </p:nvSpPr>
                <p:spPr>
                  <a:xfrm>
                    <a:off x="3434160" y="2714824"/>
                    <a:ext cx="1828800" cy="757237"/>
                  </a:xfrm>
                  <a:custGeom>
                    <a:avLst/>
                    <a:gdLst>
                      <a:gd name="connsiteX0" fmla="*/ 0 w 1828800"/>
                      <a:gd name="connsiteY0" fmla="*/ 347662 h 757237"/>
                      <a:gd name="connsiteX1" fmla="*/ 138112 w 1828800"/>
                      <a:gd name="connsiteY1" fmla="*/ 757237 h 757237"/>
                      <a:gd name="connsiteX2" fmla="*/ 1347787 w 1828800"/>
                      <a:gd name="connsiteY2" fmla="*/ 757237 h 757237"/>
                      <a:gd name="connsiteX3" fmla="*/ 1828800 w 1828800"/>
                      <a:gd name="connsiteY3" fmla="*/ 347662 h 757237"/>
                      <a:gd name="connsiteX4" fmla="*/ 1290637 w 1828800"/>
                      <a:gd name="connsiteY4" fmla="*/ 0 h 757237"/>
                      <a:gd name="connsiteX5" fmla="*/ 0 w 1828800"/>
                      <a:gd name="connsiteY5" fmla="*/ 347662 h 7572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828800" h="757237">
                        <a:moveTo>
                          <a:pt x="0" y="347662"/>
                        </a:moveTo>
                        <a:lnTo>
                          <a:pt x="138112" y="757237"/>
                        </a:lnTo>
                        <a:lnTo>
                          <a:pt x="1347787" y="757237"/>
                        </a:lnTo>
                        <a:lnTo>
                          <a:pt x="1828800" y="347662"/>
                        </a:lnTo>
                        <a:lnTo>
                          <a:pt x="1290637" y="0"/>
                        </a:lnTo>
                        <a:lnTo>
                          <a:pt x="0" y="347662"/>
                        </a:lnTo>
                        <a:close/>
                      </a:path>
                    </a:pathLst>
                  </a:custGeom>
                  <a:solidFill>
                    <a:schemeClr val="bg1">
                      <a:lumMod val="65000"/>
                      <a:alpha val="77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cs-CZ"/>
                  </a:p>
                </p:txBody>
              </p:sp>
              <p:cxnSp>
                <p:nvCxnSpPr>
                  <p:cNvPr id="105" name="Přímá spojovací čára 104"/>
                  <p:cNvCxnSpPr/>
                  <p:nvPr/>
                </p:nvCxnSpPr>
                <p:spPr>
                  <a:xfrm flipV="1">
                    <a:off x="3275312" y="1706713"/>
                    <a:ext cx="0" cy="1800000"/>
                  </a:xfrm>
                  <a:prstGeom prst="line">
                    <a:avLst/>
                  </a:prstGeom>
                  <a:ln w="22225">
                    <a:solidFill>
                      <a:srgbClr val="FF0000"/>
                    </a:solidFill>
                    <a:prstDash val="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6" name="Přímá spojovací čára 105"/>
                  <p:cNvCxnSpPr/>
                  <p:nvPr/>
                </p:nvCxnSpPr>
                <p:spPr>
                  <a:xfrm>
                    <a:off x="3106918" y="3502150"/>
                    <a:ext cx="360040" cy="0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09" name="Skupina 108"/>
                <p:cNvGrpSpPr/>
                <p:nvPr/>
              </p:nvGrpSpPr>
              <p:grpSpPr>
                <a:xfrm>
                  <a:off x="5724128" y="2852936"/>
                  <a:ext cx="1872208" cy="792088"/>
                  <a:chOff x="1043608" y="2780928"/>
                  <a:chExt cx="1872208" cy="792088"/>
                </a:xfrm>
              </p:grpSpPr>
              <p:cxnSp>
                <p:nvCxnSpPr>
                  <p:cNvPr id="110" name="Přímá spojovací čára 109"/>
                  <p:cNvCxnSpPr/>
                  <p:nvPr/>
                </p:nvCxnSpPr>
                <p:spPr>
                  <a:xfrm>
                    <a:off x="1187624" y="3573016"/>
                    <a:ext cx="1224136" cy="0"/>
                  </a:xfrm>
                  <a:prstGeom prst="line">
                    <a:avLst/>
                  </a:prstGeom>
                  <a:ln w="2222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1" name="Přímá spojovací čára 110"/>
                  <p:cNvCxnSpPr/>
                  <p:nvPr/>
                </p:nvCxnSpPr>
                <p:spPr>
                  <a:xfrm flipV="1">
                    <a:off x="2411760" y="3140968"/>
                    <a:ext cx="504056" cy="432048"/>
                  </a:xfrm>
                  <a:prstGeom prst="line">
                    <a:avLst/>
                  </a:prstGeom>
                  <a:ln w="2222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" name="Přímá spojovací čára 111"/>
                  <p:cNvCxnSpPr/>
                  <p:nvPr/>
                </p:nvCxnSpPr>
                <p:spPr>
                  <a:xfrm flipH="1" flipV="1">
                    <a:off x="2339752" y="2780928"/>
                    <a:ext cx="576064" cy="360040"/>
                  </a:xfrm>
                  <a:prstGeom prst="line">
                    <a:avLst/>
                  </a:prstGeom>
                  <a:ln w="22225">
                    <a:solidFill>
                      <a:schemeClr val="tx1"/>
                    </a:solidFill>
                    <a:prstDash val="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3" name="Přímá spojovací čára 112"/>
                  <p:cNvCxnSpPr/>
                  <p:nvPr/>
                </p:nvCxnSpPr>
                <p:spPr>
                  <a:xfrm flipH="1">
                    <a:off x="1043608" y="2780928"/>
                    <a:ext cx="1296144" cy="360040"/>
                  </a:xfrm>
                  <a:prstGeom prst="line">
                    <a:avLst/>
                  </a:prstGeom>
                  <a:ln w="22225">
                    <a:solidFill>
                      <a:schemeClr val="tx1"/>
                    </a:solidFill>
                    <a:prstDash val="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4" name="Přímá spojovací čára 113"/>
                  <p:cNvCxnSpPr/>
                  <p:nvPr/>
                </p:nvCxnSpPr>
                <p:spPr>
                  <a:xfrm>
                    <a:off x="1043608" y="3140968"/>
                    <a:ext cx="144016" cy="432048"/>
                  </a:xfrm>
                  <a:prstGeom prst="line">
                    <a:avLst/>
                  </a:prstGeom>
                  <a:ln w="2222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117" name="Přímá spojovací čára 116"/>
              <p:cNvCxnSpPr/>
              <p:nvPr/>
            </p:nvCxnSpPr>
            <p:spPr>
              <a:xfrm>
                <a:off x="6156176" y="2118767"/>
                <a:ext cx="144016" cy="136815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Přímá spojovací čára 118"/>
              <p:cNvCxnSpPr>
                <a:stCxn id="104" idx="1"/>
              </p:cNvCxnSpPr>
              <p:nvPr/>
            </p:nvCxnSpPr>
            <p:spPr>
              <a:xfrm flipH="1" flipV="1">
                <a:off x="6156176" y="2118767"/>
                <a:ext cx="296960" cy="1779637"/>
              </a:xfrm>
              <a:prstGeom prst="line">
                <a:avLst/>
              </a:prstGeom>
              <a:ln w="25400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Přímá spojovací čára 120"/>
              <p:cNvCxnSpPr>
                <a:stCxn id="104" idx="2"/>
              </p:cNvCxnSpPr>
              <p:nvPr/>
            </p:nvCxnSpPr>
            <p:spPr>
              <a:xfrm flipH="1" flipV="1">
                <a:off x="6156176" y="2118767"/>
                <a:ext cx="1506635" cy="1779637"/>
              </a:xfrm>
              <a:prstGeom prst="line">
                <a:avLst/>
              </a:prstGeom>
              <a:ln w="25400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Přímá spojovací čára 122"/>
              <p:cNvCxnSpPr/>
              <p:nvPr/>
            </p:nvCxnSpPr>
            <p:spPr>
              <a:xfrm flipH="1" flipV="1">
                <a:off x="6156176" y="2118767"/>
                <a:ext cx="2016224" cy="1368152"/>
              </a:xfrm>
              <a:prstGeom prst="line">
                <a:avLst/>
              </a:prstGeom>
              <a:ln w="25400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Přímá spojovací čára 124"/>
              <p:cNvCxnSpPr>
                <a:endCxn id="104" idx="4"/>
              </p:cNvCxnSpPr>
              <p:nvPr/>
            </p:nvCxnSpPr>
            <p:spPr>
              <a:xfrm>
                <a:off x="6156176" y="2118767"/>
                <a:ext cx="1449485" cy="1022400"/>
              </a:xfrm>
              <a:prstGeom prst="line">
                <a:avLst/>
              </a:prstGeom>
              <a:ln w="22225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7" name="TextovéPole 126"/>
            <p:cNvSpPr txBox="1"/>
            <p:nvPr/>
          </p:nvSpPr>
          <p:spPr>
            <a:xfrm>
              <a:off x="5796136" y="2927623"/>
              <a:ext cx="36004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000" dirty="0" smtClean="0">
                  <a:latin typeface="Comic Sans MS" pitchFamily="66" charset="0"/>
                </a:rPr>
                <a:t>v</a:t>
              </a:r>
              <a:endParaRPr lang="cs-CZ" sz="2000" dirty="0">
                <a:latin typeface="Comic Sans MS" pitchFamily="66" charset="0"/>
              </a:endParaRPr>
            </a:p>
          </p:txBody>
        </p:sp>
      </p:grpSp>
      <p:grpSp>
        <p:nvGrpSpPr>
          <p:cNvPr id="66" name="Skupina 56"/>
          <p:cNvGrpSpPr/>
          <p:nvPr/>
        </p:nvGrpSpPr>
        <p:grpSpPr>
          <a:xfrm>
            <a:off x="6228184" y="2924944"/>
            <a:ext cx="1872208" cy="792088"/>
            <a:chOff x="1043608" y="2780928"/>
            <a:chExt cx="1872208" cy="792088"/>
          </a:xfrm>
        </p:grpSpPr>
        <p:cxnSp>
          <p:nvCxnSpPr>
            <p:cNvPr id="96" name="Přímá spojovací čára 95"/>
            <p:cNvCxnSpPr/>
            <p:nvPr/>
          </p:nvCxnSpPr>
          <p:spPr>
            <a:xfrm>
              <a:off x="1187624" y="3573016"/>
              <a:ext cx="1224136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Přímá spojovací čára 97"/>
            <p:cNvCxnSpPr/>
            <p:nvPr/>
          </p:nvCxnSpPr>
          <p:spPr>
            <a:xfrm flipV="1">
              <a:off x="2411760" y="3140968"/>
              <a:ext cx="504056" cy="432048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Přímá spojovací čára 100"/>
            <p:cNvCxnSpPr/>
            <p:nvPr/>
          </p:nvCxnSpPr>
          <p:spPr>
            <a:xfrm flipH="1" flipV="1">
              <a:off x="2339752" y="2780928"/>
              <a:ext cx="576064" cy="360040"/>
            </a:xfrm>
            <a:prstGeom prst="line">
              <a:avLst/>
            </a:prstGeom>
            <a:ln w="222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Přímá spojovací čára 106"/>
            <p:cNvCxnSpPr/>
            <p:nvPr/>
          </p:nvCxnSpPr>
          <p:spPr>
            <a:xfrm flipH="1">
              <a:off x="1043608" y="2780928"/>
              <a:ext cx="1296144" cy="360040"/>
            </a:xfrm>
            <a:prstGeom prst="line">
              <a:avLst/>
            </a:prstGeom>
            <a:ln w="222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Přímá spojovací čára 107"/>
            <p:cNvCxnSpPr/>
            <p:nvPr/>
          </p:nvCxnSpPr>
          <p:spPr>
            <a:xfrm>
              <a:off x="1043608" y="3140968"/>
              <a:ext cx="144016" cy="432048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" name="Skupina 90"/>
          <p:cNvGrpSpPr/>
          <p:nvPr/>
        </p:nvGrpSpPr>
        <p:grpSpPr>
          <a:xfrm>
            <a:off x="6242472" y="1844824"/>
            <a:ext cx="2405408" cy="1851645"/>
            <a:chOff x="3434160" y="1700808"/>
            <a:chExt cx="2405408" cy="1851645"/>
          </a:xfrm>
        </p:grpSpPr>
        <p:sp>
          <p:nvSpPr>
            <p:cNvPr id="90" name="Volný tvar 89"/>
            <p:cNvSpPr/>
            <p:nvPr/>
          </p:nvSpPr>
          <p:spPr>
            <a:xfrm>
              <a:off x="3434160" y="2795216"/>
              <a:ext cx="1828800" cy="757237"/>
            </a:xfrm>
            <a:custGeom>
              <a:avLst/>
              <a:gdLst>
                <a:gd name="connsiteX0" fmla="*/ 0 w 1828800"/>
                <a:gd name="connsiteY0" fmla="*/ 347662 h 757237"/>
                <a:gd name="connsiteX1" fmla="*/ 138112 w 1828800"/>
                <a:gd name="connsiteY1" fmla="*/ 757237 h 757237"/>
                <a:gd name="connsiteX2" fmla="*/ 1347787 w 1828800"/>
                <a:gd name="connsiteY2" fmla="*/ 757237 h 757237"/>
                <a:gd name="connsiteX3" fmla="*/ 1828800 w 1828800"/>
                <a:gd name="connsiteY3" fmla="*/ 347662 h 757237"/>
                <a:gd name="connsiteX4" fmla="*/ 1290637 w 1828800"/>
                <a:gd name="connsiteY4" fmla="*/ 0 h 757237"/>
                <a:gd name="connsiteX5" fmla="*/ 0 w 1828800"/>
                <a:gd name="connsiteY5" fmla="*/ 347662 h 757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28800" h="757237">
                  <a:moveTo>
                    <a:pt x="0" y="347662"/>
                  </a:moveTo>
                  <a:lnTo>
                    <a:pt x="138112" y="757237"/>
                  </a:lnTo>
                  <a:lnTo>
                    <a:pt x="1347787" y="757237"/>
                  </a:lnTo>
                  <a:lnTo>
                    <a:pt x="1828800" y="347662"/>
                  </a:lnTo>
                  <a:lnTo>
                    <a:pt x="1290637" y="0"/>
                  </a:lnTo>
                  <a:lnTo>
                    <a:pt x="0" y="347662"/>
                  </a:lnTo>
                  <a:close/>
                </a:path>
              </a:pathLst>
            </a:custGeom>
            <a:solidFill>
              <a:schemeClr val="bg1">
                <a:lumMod val="65000"/>
                <a:alpha val="7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92" name="Přímá spojovací čára 91"/>
            <p:cNvCxnSpPr/>
            <p:nvPr/>
          </p:nvCxnSpPr>
          <p:spPr>
            <a:xfrm flipV="1">
              <a:off x="5652120" y="1700808"/>
              <a:ext cx="0" cy="1728192"/>
            </a:xfrm>
            <a:prstGeom prst="line">
              <a:avLst/>
            </a:prstGeom>
            <a:ln w="22225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Přímá spojovací čára 93"/>
            <p:cNvCxnSpPr/>
            <p:nvPr/>
          </p:nvCxnSpPr>
          <p:spPr>
            <a:xfrm>
              <a:off x="5479528" y="3429000"/>
              <a:ext cx="360040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0" name="TextovéPole 79"/>
          <p:cNvSpPr txBox="1"/>
          <p:nvPr/>
        </p:nvSpPr>
        <p:spPr>
          <a:xfrm>
            <a:off x="8460432" y="2573288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Comic Sans MS" pitchFamily="66" charset="0"/>
              </a:rPr>
              <a:t>v</a:t>
            </a:r>
            <a:endParaRPr lang="cs-CZ" sz="2000" dirty="0">
              <a:latin typeface="Comic Sans MS" pitchFamily="66" charset="0"/>
            </a:endParaRPr>
          </a:p>
        </p:txBody>
      </p:sp>
      <p:cxnSp>
        <p:nvCxnSpPr>
          <p:cNvPr id="118" name="Přímá spojovací čára 117"/>
          <p:cNvCxnSpPr>
            <a:stCxn id="90" idx="0"/>
          </p:cNvCxnSpPr>
          <p:nvPr/>
        </p:nvCxnSpPr>
        <p:spPr>
          <a:xfrm flipV="1">
            <a:off x="6242472" y="1844824"/>
            <a:ext cx="2217960" cy="144207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Přímá spojovací čára 121"/>
          <p:cNvCxnSpPr>
            <a:stCxn id="90" idx="4"/>
          </p:cNvCxnSpPr>
          <p:nvPr/>
        </p:nvCxnSpPr>
        <p:spPr>
          <a:xfrm flipV="1">
            <a:off x="7533109" y="1844824"/>
            <a:ext cx="927323" cy="1094408"/>
          </a:xfrm>
          <a:prstGeom prst="line">
            <a:avLst/>
          </a:prstGeom>
          <a:ln w="222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Přímá spojovací čára 125"/>
          <p:cNvCxnSpPr>
            <a:stCxn id="90" idx="1"/>
          </p:cNvCxnSpPr>
          <p:nvPr/>
        </p:nvCxnSpPr>
        <p:spPr>
          <a:xfrm flipV="1">
            <a:off x="6380584" y="1844824"/>
            <a:ext cx="2079848" cy="185164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Přímá spojovací čára 128"/>
          <p:cNvCxnSpPr>
            <a:stCxn id="90" idx="2"/>
          </p:cNvCxnSpPr>
          <p:nvPr/>
        </p:nvCxnSpPr>
        <p:spPr>
          <a:xfrm flipV="1">
            <a:off x="7590259" y="1844824"/>
            <a:ext cx="870173" cy="185164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Přímá spojovací čára 130"/>
          <p:cNvCxnSpPr/>
          <p:nvPr/>
        </p:nvCxnSpPr>
        <p:spPr>
          <a:xfrm flipV="1">
            <a:off x="8100392" y="1844824"/>
            <a:ext cx="360040" cy="144016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ovéPole 75"/>
          <p:cNvSpPr txBox="1"/>
          <p:nvPr/>
        </p:nvSpPr>
        <p:spPr>
          <a:xfrm>
            <a:off x="467544" y="4149080"/>
            <a:ext cx="8280920" cy="523220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Který jehlan má nejmenší objem?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395536" y="764704"/>
            <a:ext cx="8280920" cy="523220"/>
          </a:xfrm>
          <a:prstGeom prst="rect">
            <a:avLst/>
          </a:prstGeom>
          <a:noFill/>
          <a:ln w="1270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Zopakuj si výpočet obsahu základních útvarů: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9" name="TextovéPole 28"/>
          <p:cNvSpPr txBox="1"/>
          <p:nvPr/>
        </p:nvSpPr>
        <p:spPr>
          <a:xfrm>
            <a:off x="1187624" y="101776"/>
            <a:ext cx="6840760" cy="584775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Objem jehlanu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grpSp>
        <p:nvGrpSpPr>
          <p:cNvPr id="45" name="Skupina 44"/>
          <p:cNvGrpSpPr/>
          <p:nvPr/>
        </p:nvGrpSpPr>
        <p:grpSpPr>
          <a:xfrm>
            <a:off x="6516216" y="2996952"/>
            <a:ext cx="1872208" cy="923330"/>
            <a:chOff x="4067944" y="1527175"/>
            <a:chExt cx="1872208" cy="923330"/>
          </a:xfrm>
        </p:grpSpPr>
        <p:sp>
          <p:nvSpPr>
            <p:cNvPr id="30" name="TextovéPole 29"/>
            <p:cNvSpPr txBox="1"/>
            <p:nvPr/>
          </p:nvSpPr>
          <p:spPr>
            <a:xfrm>
              <a:off x="4067944" y="1700808"/>
              <a:ext cx="1080120" cy="540000"/>
            </a:xfrm>
            <a:prstGeom prst="rect">
              <a:avLst/>
            </a:prstGeom>
            <a:noFill/>
            <a:ln w="1270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800" dirty="0" smtClean="0">
                  <a:solidFill>
                    <a:schemeClr val="tx1"/>
                  </a:solidFill>
                  <a:latin typeface="Comic Sans MS" pitchFamily="66" charset="0"/>
                </a:rPr>
                <a:t>S = </a:t>
              </a:r>
              <a:endParaRPr lang="cs-CZ" sz="28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cxnSp>
          <p:nvCxnSpPr>
            <p:cNvPr id="35" name="Přímá spojovací čára 34"/>
            <p:cNvCxnSpPr/>
            <p:nvPr/>
          </p:nvCxnSpPr>
          <p:spPr>
            <a:xfrm>
              <a:off x="5004048" y="1988840"/>
              <a:ext cx="864096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ovéPole 37"/>
            <p:cNvSpPr txBox="1"/>
            <p:nvPr/>
          </p:nvSpPr>
          <p:spPr>
            <a:xfrm>
              <a:off x="4860032" y="1527175"/>
              <a:ext cx="1080120" cy="461665"/>
            </a:xfrm>
            <a:prstGeom prst="rect">
              <a:avLst/>
            </a:prstGeom>
            <a:noFill/>
            <a:ln w="1270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400" dirty="0" smtClean="0">
                  <a:solidFill>
                    <a:schemeClr val="tx1"/>
                  </a:solidFill>
                  <a:latin typeface="Comic Sans MS" pitchFamily="66" charset="0"/>
                </a:rPr>
                <a:t>a . </a:t>
              </a:r>
              <a:r>
                <a:rPr lang="cs-CZ" sz="2400" dirty="0" err="1" smtClean="0">
                  <a:solidFill>
                    <a:schemeClr val="tx1"/>
                  </a:solidFill>
                  <a:latin typeface="Comic Sans MS" pitchFamily="66" charset="0"/>
                </a:rPr>
                <a:t>v</a:t>
              </a:r>
              <a:r>
                <a:rPr lang="cs-CZ" sz="2400" baseline="-25000" dirty="0" err="1" smtClean="0">
                  <a:solidFill>
                    <a:schemeClr val="tx1"/>
                  </a:solidFill>
                  <a:latin typeface="Comic Sans MS" pitchFamily="66" charset="0"/>
                </a:rPr>
                <a:t>a</a:t>
              </a:r>
              <a:endParaRPr lang="cs-CZ" sz="2400" baseline="-25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sp>
          <p:nvSpPr>
            <p:cNvPr id="42" name="TextovéPole 41"/>
            <p:cNvSpPr txBox="1"/>
            <p:nvPr/>
          </p:nvSpPr>
          <p:spPr>
            <a:xfrm>
              <a:off x="4860032" y="1988840"/>
              <a:ext cx="1080120" cy="461665"/>
            </a:xfrm>
            <a:prstGeom prst="rect">
              <a:avLst/>
            </a:prstGeom>
            <a:noFill/>
            <a:ln w="1270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400" dirty="0" smtClean="0">
                  <a:solidFill>
                    <a:schemeClr val="tx1"/>
                  </a:solidFill>
                  <a:latin typeface="Comic Sans MS" pitchFamily="66" charset="0"/>
                </a:rPr>
                <a:t>2</a:t>
              </a:r>
              <a:endParaRPr lang="cs-CZ" sz="24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50" name="Skupina 49"/>
          <p:cNvGrpSpPr/>
          <p:nvPr/>
        </p:nvGrpSpPr>
        <p:grpSpPr>
          <a:xfrm>
            <a:off x="2555776" y="3068960"/>
            <a:ext cx="1872208" cy="923330"/>
            <a:chOff x="4067944" y="1527175"/>
            <a:chExt cx="1872208" cy="923330"/>
          </a:xfrm>
        </p:grpSpPr>
        <p:sp>
          <p:nvSpPr>
            <p:cNvPr id="51" name="TextovéPole 50"/>
            <p:cNvSpPr txBox="1"/>
            <p:nvPr/>
          </p:nvSpPr>
          <p:spPr>
            <a:xfrm>
              <a:off x="4067944" y="1700808"/>
              <a:ext cx="1080120" cy="540000"/>
            </a:xfrm>
            <a:prstGeom prst="rect">
              <a:avLst/>
            </a:prstGeom>
            <a:noFill/>
            <a:ln w="1270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800" dirty="0" smtClean="0">
                  <a:solidFill>
                    <a:schemeClr val="tx1"/>
                  </a:solidFill>
                  <a:latin typeface="Comic Sans MS" pitchFamily="66" charset="0"/>
                </a:rPr>
                <a:t>S = </a:t>
              </a:r>
              <a:endParaRPr lang="cs-CZ" sz="28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cxnSp>
          <p:nvCxnSpPr>
            <p:cNvPr id="52" name="Přímá spojovací čára 51"/>
            <p:cNvCxnSpPr/>
            <p:nvPr/>
          </p:nvCxnSpPr>
          <p:spPr>
            <a:xfrm>
              <a:off x="5004048" y="1988840"/>
              <a:ext cx="864096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TextovéPole 52"/>
            <p:cNvSpPr txBox="1"/>
            <p:nvPr/>
          </p:nvSpPr>
          <p:spPr>
            <a:xfrm>
              <a:off x="4860032" y="1527175"/>
              <a:ext cx="1080120" cy="461665"/>
            </a:xfrm>
            <a:prstGeom prst="rect">
              <a:avLst/>
            </a:prstGeom>
            <a:noFill/>
            <a:ln w="1270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400" dirty="0" smtClean="0">
                  <a:solidFill>
                    <a:schemeClr val="tx1"/>
                  </a:solidFill>
                  <a:latin typeface="Comic Sans MS" pitchFamily="66" charset="0"/>
                </a:rPr>
                <a:t>a . b</a:t>
              </a:r>
              <a:endParaRPr lang="cs-CZ" sz="2400" baseline="-25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sp>
          <p:nvSpPr>
            <p:cNvPr id="54" name="TextovéPole 53"/>
            <p:cNvSpPr txBox="1"/>
            <p:nvPr/>
          </p:nvSpPr>
          <p:spPr>
            <a:xfrm>
              <a:off x="4860032" y="1988840"/>
              <a:ext cx="1080120" cy="461665"/>
            </a:xfrm>
            <a:prstGeom prst="rect">
              <a:avLst/>
            </a:prstGeom>
            <a:noFill/>
            <a:ln w="1270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400" dirty="0" smtClean="0">
                  <a:solidFill>
                    <a:schemeClr val="tx1"/>
                  </a:solidFill>
                  <a:latin typeface="Comic Sans MS" pitchFamily="66" charset="0"/>
                </a:rPr>
                <a:t>2</a:t>
              </a:r>
              <a:endParaRPr lang="cs-CZ" sz="24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65" name="Skupina 64"/>
          <p:cNvGrpSpPr/>
          <p:nvPr/>
        </p:nvGrpSpPr>
        <p:grpSpPr>
          <a:xfrm>
            <a:off x="1475656" y="3212976"/>
            <a:ext cx="2232248" cy="1706488"/>
            <a:chOff x="5148064" y="1484784"/>
            <a:chExt cx="2232248" cy="1706488"/>
          </a:xfrm>
        </p:grpSpPr>
        <p:grpSp>
          <p:nvGrpSpPr>
            <p:cNvPr id="48" name="Skupina 47"/>
            <p:cNvGrpSpPr/>
            <p:nvPr/>
          </p:nvGrpSpPr>
          <p:grpSpPr>
            <a:xfrm>
              <a:off x="5148064" y="1484784"/>
              <a:ext cx="2232248" cy="1706488"/>
              <a:chOff x="5148064" y="1484784"/>
              <a:chExt cx="2232248" cy="1706488"/>
            </a:xfrm>
          </p:grpSpPr>
          <p:sp>
            <p:nvSpPr>
              <p:cNvPr id="26" name="Volný tvar 25"/>
              <p:cNvSpPr/>
              <p:nvPr/>
            </p:nvSpPr>
            <p:spPr>
              <a:xfrm>
                <a:off x="5580112" y="1484784"/>
                <a:ext cx="1800200" cy="1224136"/>
              </a:xfrm>
              <a:custGeom>
                <a:avLst/>
                <a:gdLst>
                  <a:gd name="connsiteX0" fmla="*/ 15240 w 1188720"/>
                  <a:gd name="connsiteY0" fmla="*/ 0 h 929640"/>
                  <a:gd name="connsiteX1" fmla="*/ 0 w 1188720"/>
                  <a:gd name="connsiteY1" fmla="*/ 929640 h 929640"/>
                  <a:gd name="connsiteX2" fmla="*/ 1188720 w 1188720"/>
                  <a:gd name="connsiteY2" fmla="*/ 929640 h 929640"/>
                  <a:gd name="connsiteX3" fmla="*/ 15240 w 1188720"/>
                  <a:gd name="connsiteY3" fmla="*/ 0 h 9296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88720" h="929640">
                    <a:moveTo>
                      <a:pt x="15240" y="0"/>
                    </a:moveTo>
                    <a:lnTo>
                      <a:pt x="0" y="929640"/>
                    </a:lnTo>
                    <a:lnTo>
                      <a:pt x="1188720" y="929640"/>
                    </a:lnTo>
                    <a:lnTo>
                      <a:pt x="15240" y="0"/>
                    </a:lnTo>
                    <a:close/>
                  </a:path>
                </a:pathLst>
              </a:cu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46" name="Oblouk 45"/>
              <p:cNvSpPr/>
              <p:nvPr/>
            </p:nvSpPr>
            <p:spPr>
              <a:xfrm>
                <a:off x="5148064" y="2276872"/>
                <a:ext cx="914400" cy="914400"/>
              </a:xfrm>
              <a:prstGeom prst="arc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47" name="Elipsa 46"/>
              <p:cNvSpPr/>
              <p:nvPr/>
            </p:nvSpPr>
            <p:spPr>
              <a:xfrm>
                <a:off x="5750417" y="2492896"/>
                <a:ext cx="45719" cy="72008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sp>
          <p:nvSpPr>
            <p:cNvPr id="59" name="TextovéPole 58"/>
            <p:cNvSpPr txBox="1"/>
            <p:nvPr/>
          </p:nvSpPr>
          <p:spPr>
            <a:xfrm>
              <a:off x="6228184" y="2636912"/>
              <a:ext cx="504056" cy="400110"/>
            </a:xfrm>
            <a:prstGeom prst="rect">
              <a:avLst/>
            </a:prstGeom>
            <a:noFill/>
            <a:ln w="1270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000" dirty="0" smtClean="0">
                  <a:solidFill>
                    <a:schemeClr val="tx1"/>
                  </a:solidFill>
                  <a:latin typeface="Comic Sans MS" pitchFamily="66" charset="0"/>
                </a:rPr>
                <a:t>a</a:t>
              </a:r>
              <a:endParaRPr lang="cs-CZ" sz="2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sp>
          <p:nvSpPr>
            <p:cNvPr id="60" name="TextovéPole 59"/>
            <p:cNvSpPr txBox="1"/>
            <p:nvPr/>
          </p:nvSpPr>
          <p:spPr>
            <a:xfrm>
              <a:off x="5148064" y="1916832"/>
              <a:ext cx="504056" cy="400110"/>
            </a:xfrm>
            <a:prstGeom prst="rect">
              <a:avLst/>
            </a:prstGeom>
            <a:noFill/>
            <a:ln w="1270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000" dirty="0" smtClean="0">
                  <a:solidFill>
                    <a:schemeClr val="tx1"/>
                  </a:solidFill>
                  <a:latin typeface="Comic Sans MS" pitchFamily="66" charset="0"/>
                </a:rPr>
                <a:t>b</a:t>
              </a:r>
              <a:endParaRPr lang="cs-CZ" sz="2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64" name="Skupina 63"/>
          <p:cNvGrpSpPr/>
          <p:nvPr/>
        </p:nvGrpSpPr>
        <p:grpSpPr>
          <a:xfrm>
            <a:off x="4788024" y="3212976"/>
            <a:ext cx="2389483" cy="1903986"/>
            <a:chOff x="1504030" y="1670437"/>
            <a:chExt cx="2389483" cy="1903986"/>
          </a:xfrm>
        </p:grpSpPr>
        <p:sp>
          <p:nvSpPr>
            <p:cNvPr id="23" name="Volný tvar 22"/>
            <p:cNvSpPr/>
            <p:nvPr/>
          </p:nvSpPr>
          <p:spPr>
            <a:xfrm rot="12952003">
              <a:off x="1504030" y="1721036"/>
              <a:ext cx="2389483" cy="1853387"/>
            </a:xfrm>
            <a:custGeom>
              <a:avLst/>
              <a:gdLst>
                <a:gd name="connsiteX0" fmla="*/ 0 w 2026920"/>
                <a:gd name="connsiteY0" fmla="*/ 1463040 h 1493520"/>
                <a:gd name="connsiteX1" fmla="*/ 1341120 w 2026920"/>
                <a:gd name="connsiteY1" fmla="*/ 1493520 h 1493520"/>
                <a:gd name="connsiteX2" fmla="*/ 2026920 w 2026920"/>
                <a:gd name="connsiteY2" fmla="*/ 0 h 1493520"/>
                <a:gd name="connsiteX3" fmla="*/ 0 w 2026920"/>
                <a:gd name="connsiteY3" fmla="*/ 1463040 h 14935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6920" h="1493520">
                  <a:moveTo>
                    <a:pt x="0" y="1463040"/>
                  </a:moveTo>
                  <a:lnTo>
                    <a:pt x="1341120" y="1493520"/>
                  </a:lnTo>
                  <a:lnTo>
                    <a:pt x="2026920" y="0"/>
                  </a:lnTo>
                  <a:lnTo>
                    <a:pt x="0" y="1463040"/>
                  </a:lnTo>
                  <a:close/>
                </a:path>
              </a:pathLst>
            </a:custGeom>
            <a:ln w="22225"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8" name="TextovéPole 57"/>
            <p:cNvSpPr txBox="1"/>
            <p:nvPr/>
          </p:nvSpPr>
          <p:spPr>
            <a:xfrm>
              <a:off x="2555776" y="2564904"/>
              <a:ext cx="504056" cy="400110"/>
            </a:xfrm>
            <a:prstGeom prst="rect">
              <a:avLst/>
            </a:prstGeom>
            <a:noFill/>
            <a:ln w="1270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000" dirty="0" smtClean="0">
                  <a:solidFill>
                    <a:schemeClr val="tx1"/>
                  </a:solidFill>
                  <a:latin typeface="Comic Sans MS" pitchFamily="66" charset="0"/>
                </a:rPr>
                <a:t>a</a:t>
              </a:r>
              <a:endParaRPr lang="cs-CZ" sz="2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cxnSp>
          <p:nvCxnSpPr>
            <p:cNvPr id="62" name="Přímá spojovací čára 61"/>
            <p:cNvCxnSpPr>
              <a:stCxn id="23" idx="1"/>
            </p:cNvCxnSpPr>
            <p:nvPr/>
          </p:nvCxnSpPr>
          <p:spPr>
            <a:xfrm flipH="1">
              <a:off x="2915816" y="1670437"/>
              <a:ext cx="12880" cy="96647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TextovéPole 62"/>
            <p:cNvSpPr txBox="1"/>
            <p:nvPr/>
          </p:nvSpPr>
          <p:spPr>
            <a:xfrm>
              <a:off x="2843808" y="1988840"/>
              <a:ext cx="504056" cy="400110"/>
            </a:xfrm>
            <a:prstGeom prst="rect">
              <a:avLst/>
            </a:prstGeom>
            <a:noFill/>
            <a:ln w="1270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000" dirty="0" err="1" smtClean="0">
                  <a:solidFill>
                    <a:schemeClr val="tx1"/>
                  </a:solidFill>
                  <a:latin typeface="Comic Sans MS" pitchFamily="66" charset="0"/>
                </a:rPr>
                <a:t>v</a:t>
              </a:r>
              <a:r>
                <a:rPr lang="cs-CZ" sz="2000" baseline="-25000" dirty="0" err="1" smtClean="0">
                  <a:solidFill>
                    <a:schemeClr val="tx1"/>
                  </a:solidFill>
                  <a:latin typeface="Comic Sans MS" pitchFamily="66" charset="0"/>
                </a:rPr>
                <a:t>a</a:t>
              </a:r>
              <a:endParaRPr lang="cs-CZ" sz="2000" baseline="-25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84" name="Skupina 83"/>
          <p:cNvGrpSpPr/>
          <p:nvPr/>
        </p:nvGrpSpPr>
        <p:grpSpPr>
          <a:xfrm>
            <a:off x="2051720" y="1556792"/>
            <a:ext cx="2448272" cy="1336214"/>
            <a:chOff x="1907704" y="3284984"/>
            <a:chExt cx="2448272" cy="1336214"/>
          </a:xfrm>
        </p:grpSpPr>
        <p:sp>
          <p:nvSpPr>
            <p:cNvPr id="17" name="Obdélník 16"/>
            <p:cNvSpPr/>
            <p:nvPr/>
          </p:nvSpPr>
          <p:spPr>
            <a:xfrm rot="10800000">
              <a:off x="1907704" y="3284984"/>
              <a:ext cx="2016224" cy="1008112"/>
            </a:xfrm>
            <a:prstGeom prst="rect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66" name="TextovéPole 65"/>
            <p:cNvSpPr txBox="1"/>
            <p:nvPr/>
          </p:nvSpPr>
          <p:spPr>
            <a:xfrm>
              <a:off x="2699792" y="4221088"/>
              <a:ext cx="504056" cy="400110"/>
            </a:xfrm>
            <a:prstGeom prst="rect">
              <a:avLst/>
            </a:prstGeom>
            <a:noFill/>
            <a:ln w="1270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000" dirty="0" smtClean="0">
                  <a:solidFill>
                    <a:schemeClr val="tx1"/>
                  </a:solidFill>
                  <a:latin typeface="Comic Sans MS" pitchFamily="66" charset="0"/>
                </a:rPr>
                <a:t>a</a:t>
              </a:r>
              <a:endParaRPr lang="cs-CZ" sz="2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sp>
          <p:nvSpPr>
            <p:cNvPr id="68" name="TextovéPole 67"/>
            <p:cNvSpPr txBox="1"/>
            <p:nvPr/>
          </p:nvSpPr>
          <p:spPr>
            <a:xfrm>
              <a:off x="3851920" y="3573016"/>
              <a:ext cx="504056" cy="400110"/>
            </a:xfrm>
            <a:prstGeom prst="rect">
              <a:avLst/>
            </a:prstGeom>
            <a:noFill/>
            <a:ln w="1270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000" dirty="0" smtClean="0">
                  <a:solidFill>
                    <a:schemeClr val="tx1"/>
                  </a:solidFill>
                  <a:latin typeface="Comic Sans MS" pitchFamily="66" charset="0"/>
                </a:rPr>
                <a:t>b</a:t>
              </a:r>
              <a:endParaRPr lang="cs-CZ" sz="2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81" name="Skupina 80"/>
          <p:cNvGrpSpPr/>
          <p:nvPr/>
        </p:nvGrpSpPr>
        <p:grpSpPr>
          <a:xfrm>
            <a:off x="4644008" y="4797152"/>
            <a:ext cx="2664296" cy="1840270"/>
            <a:chOff x="3347864" y="4581128"/>
            <a:chExt cx="2664296" cy="1840270"/>
          </a:xfrm>
        </p:grpSpPr>
        <p:sp>
          <p:nvSpPr>
            <p:cNvPr id="69" name="Lichoběžník 68"/>
            <p:cNvSpPr/>
            <p:nvPr/>
          </p:nvSpPr>
          <p:spPr>
            <a:xfrm>
              <a:off x="3347864" y="5013176"/>
              <a:ext cx="2664296" cy="1080120"/>
            </a:xfrm>
            <a:prstGeom prst="trapezoid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71" name="Přímá spojovací čára 70"/>
            <p:cNvCxnSpPr/>
            <p:nvPr/>
          </p:nvCxnSpPr>
          <p:spPr>
            <a:xfrm>
              <a:off x="3635896" y="5013176"/>
              <a:ext cx="0" cy="108012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TextovéPole 72"/>
            <p:cNvSpPr txBox="1"/>
            <p:nvPr/>
          </p:nvSpPr>
          <p:spPr>
            <a:xfrm>
              <a:off x="3563888" y="5373216"/>
              <a:ext cx="504056" cy="400110"/>
            </a:xfrm>
            <a:prstGeom prst="rect">
              <a:avLst/>
            </a:prstGeom>
            <a:noFill/>
            <a:ln w="1270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000" dirty="0" smtClean="0">
                  <a:solidFill>
                    <a:schemeClr val="tx1"/>
                  </a:solidFill>
                  <a:latin typeface="Comic Sans MS" pitchFamily="66" charset="0"/>
                </a:rPr>
                <a:t>v</a:t>
              </a:r>
              <a:endParaRPr lang="cs-CZ" sz="2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sp>
          <p:nvSpPr>
            <p:cNvPr id="74" name="TextovéPole 73"/>
            <p:cNvSpPr txBox="1"/>
            <p:nvPr/>
          </p:nvSpPr>
          <p:spPr>
            <a:xfrm>
              <a:off x="4427984" y="6021288"/>
              <a:ext cx="504056" cy="400110"/>
            </a:xfrm>
            <a:prstGeom prst="rect">
              <a:avLst/>
            </a:prstGeom>
            <a:noFill/>
            <a:ln w="1270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000" dirty="0" smtClean="0">
                  <a:solidFill>
                    <a:schemeClr val="tx1"/>
                  </a:solidFill>
                  <a:latin typeface="Comic Sans MS" pitchFamily="66" charset="0"/>
                </a:rPr>
                <a:t>a</a:t>
              </a:r>
              <a:endParaRPr lang="cs-CZ" sz="2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sp>
          <p:nvSpPr>
            <p:cNvPr id="75" name="TextovéPole 74"/>
            <p:cNvSpPr txBox="1"/>
            <p:nvPr/>
          </p:nvSpPr>
          <p:spPr>
            <a:xfrm>
              <a:off x="4427984" y="4581128"/>
              <a:ext cx="504056" cy="400110"/>
            </a:xfrm>
            <a:prstGeom prst="rect">
              <a:avLst/>
            </a:prstGeom>
            <a:noFill/>
            <a:ln w="1270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000" dirty="0" smtClean="0">
                  <a:solidFill>
                    <a:schemeClr val="tx1"/>
                  </a:solidFill>
                  <a:latin typeface="Comic Sans MS" pitchFamily="66" charset="0"/>
                </a:rPr>
                <a:t>c</a:t>
              </a:r>
              <a:endParaRPr lang="cs-CZ" sz="2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82" name="Skupina 81"/>
          <p:cNvGrpSpPr/>
          <p:nvPr/>
        </p:nvGrpSpPr>
        <p:grpSpPr>
          <a:xfrm>
            <a:off x="6372200" y="4509120"/>
            <a:ext cx="2376264" cy="965720"/>
            <a:chOff x="5940152" y="5013177"/>
            <a:chExt cx="2376264" cy="965720"/>
          </a:xfrm>
        </p:grpSpPr>
        <p:sp>
          <p:nvSpPr>
            <p:cNvPr id="77" name="TextovéPole 76"/>
            <p:cNvSpPr txBox="1"/>
            <p:nvPr/>
          </p:nvSpPr>
          <p:spPr>
            <a:xfrm>
              <a:off x="5940152" y="5229200"/>
              <a:ext cx="1080120" cy="540000"/>
            </a:xfrm>
            <a:prstGeom prst="rect">
              <a:avLst/>
            </a:prstGeom>
            <a:noFill/>
            <a:ln w="1270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800" dirty="0" smtClean="0">
                  <a:solidFill>
                    <a:schemeClr val="tx1"/>
                  </a:solidFill>
                  <a:latin typeface="Comic Sans MS" pitchFamily="66" charset="0"/>
                </a:rPr>
                <a:t>S = </a:t>
              </a:r>
              <a:endParaRPr lang="cs-CZ" sz="28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cxnSp>
          <p:nvCxnSpPr>
            <p:cNvPr id="78" name="Přímá spojovací čára 77"/>
            <p:cNvCxnSpPr/>
            <p:nvPr/>
          </p:nvCxnSpPr>
          <p:spPr>
            <a:xfrm>
              <a:off x="6876256" y="5517232"/>
              <a:ext cx="144016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TextovéPole 78"/>
            <p:cNvSpPr txBox="1"/>
            <p:nvPr/>
          </p:nvSpPr>
          <p:spPr>
            <a:xfrm>
              <a:off x="6660232" y="5013177"/>
              <a:ext cx="1656184" cy="461665"/>
            </a:xfrm>
            <a:prstGeom prst="rect">
              <a:avLst/>
            </a:prstGeom>
            <a:noFill/>
            <a:ln w="1270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400" dirty="0" smtClean="0">
                  <a:solidFill>
                    <a:schemeClr val="tx1"/>
                  </a:solidFill>
                  <a:latin typeface="Comic Sans MS" pitchFamily="66" charset="0"/>
                </a:rPr>
                <a:t>(a + c) . v</a:t>
              </a:r>
              <a:endParaRPr lang="cs-CZ" sz="2400" baseline="-25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sp>
          <p:nvSpPr>
            <p:cNvPr id="80" name="TextovéPole 79"/>
            <p:cNvSpPr txBox="1"/>
            <p:nvPr/>
          </p:nvSpPr>
          <p:spPr>
            <a:xfrm>
              <a:off x="7164288" y="5517232"/>
              <a:ext cx="648072" cy="461665"/>
            </a:xfrm>
            <a:prstGeom prst="rect">
              <a:avLst/>
            </a:prstGeom>
            <a:noFill/>
            <a:ln w="1270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400" dirty="0" smtClean="0">
                  <a:solidFill>
                    <a:schemeClr val="tx1"/>
                  </a:solidFill>
                  <a:latin typeface="Comic Sans MS" pitchFamily="66" charset="0"/>
                </a:rPr>
                <a:t>2</a:t>
              </a:r>
              <a:endParaRPr lang="cs-CZ" sz="24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76" name="Skupina 75"/>
          <p:cNvGrpSpPr/>
          <p:nvPr/>
        </p:nvGrpSpPr>
        <p:grpSpPr>
          <a:xfrm>
            <a:off x="5580112" y="1484784"/>
            <a:ext cx="1719808" cy="1552238"/>
            <a:chOff x="5580112" y="3212976"/>
            <a:chExt cx="1719808" cy="1552238"/>
          </a:xfrm>
        </p:grpSpPr>
        <p:sp>
          <p:nvSpPr>
            <p:cNvPr id="55" name="Obdélník 54"/>
            <p:cNvSpPr/>
            <p:nvPr/>
          </p:nvSpPr>
          <p:spPr>
            <a:xfrm rot="10800000">
              <a:off x="5580112" y="3212976"/>
              <a:ext cx="1296144" cy="1224136"/>
            </a:xfrm>
            <a:prstGeom prst="rect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67" name="TextovéPole 66"/>
            <p:cNvSpPr txBox="1"/>
            <p:nvPr/>
          </p:nvSpPr>
          <p:spPr>
            <a:xfrm>
              <a:off x="6012160" y="4365104"/>
              <a:ext cx="504056" cy="400110"/>
            </a:xfrm>
            <a:prstGeom prst="rect">
              <a:avLst/>
            </a:prstGeom>
            <a:noFill/>
            <a:ln w="1270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000" dirty="0" smtClean="0">
                  <a:solidFill>
                    <a:schemeClr val="tx1"/>
                  </a:solidFill>
                  <a:latin typeface="Comic Sans MS" pitchFamily="66" charset="0"/>
                </a:rPr>
                <a:t>a</a:t>
              </a:r>
              <a:endParaRPr lang="cs-CZ" sz="2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sp>
          <p:nvSpPr>
            <p:cNvPr id="83" name="TextovéPole 82"/>
            <p:cNvSpPr txBox="1"/>
            <p:nvPr/>
          </p:nvSpPr>
          <p:spPr>
            <a:xfrm>
              <a:off x="6876256" y="3573016"/>
              <a:ext cx="423664" cy="400110"/>
            </a:xfrm>
            <a:prstGeom prst="rect">
              <a:avLst/>
            </a:prstGeom>
            <a:noFill/>
            <a:ln w="1270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000" dirty="0" smtClean="0">
                  <a:solidFill>
                    <a:schemeClr val="tx1"/>
                  </a:solidFill>
                  <a:latin typeface="Comic Sans MS" pitchFamily="66" charset="0"/>
                </a:rPr>
                <a:t>a</a:t>
              </a:r>
              <a:endParaRPr lang="cs-CZ" sz="2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</p:grpSp>
      <p:sp>
        <p:nvSpPr>
          <p:cNvPr id="56" name="TextovéPole 55"/>
          <p:cNvSpPr txBox="1"/>
          <p:nvPr/>
        </p:nvSpPr>
        <p:spPr>
          <a:xfrm>
            <a:off x="2195736" y="1772816"/>
            <a:ext cx="1728192" cy="523220"/>
          </a:xfrm>
          <a:prstGeom prst="rect">
            <a:avLst/>
          </a:prstGeom>
          <a:noFill/>
          <a:ln w="1270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S = a . b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57" name="TextovéPole 56"/>
          <p:cNvSpPr txBox="1"/>
          <p:nvPr/>
        </p:nvSpPr>
        <p:spPr>
          <a:xfrm>
            <a:off x="5364088" y="1772816"/>
            <a:ext cx="1728192" cy="523220"/>
          </a:xfrm>
          <a:prstGeom prst="rect">
            <a:avLst/>
          </a:prstGeom>
          <a:noFill/>
          <a:ln w="1270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S = a</a:t>
            </a:r>
            <a:r>
              <a:rPr lang="cs-CZ" sz="2800" baseline="30000" dirty="0" smtClean="0">
                <a:solidFill>
                  <a:schemeClr val="tx1"/>
                </a:solidFill>
                <a:latin typeface="Comic Sans MS" pitchFamily="66" charset="0"/>
              </a:rPr>
              <a:t>2</a:t>
            </a:r>
            <a:endParaRPr lang="cs-CZ" sz="2800" baseline="30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grpSp>
        <p:nvGrpSpPr>
          <p:cNvPr id="90" name="Skupina 89"/>
          <p:cNvGrpSpPr/>
          <p:nvPr/>
        </p:nvGrpSpPr>
        <p:grpSpPr>
          <a:xfrm>
            <a:off x="2627784" y="5261138"/>
            <a:ext cx="1872208" cy="1408222"/>
            <a:chOff x="2051720" y="4941168"/>
            <a:chExt cx="1872208" cy="1408222"/>
          </a:xfrm>
        </p:grpSpPr>
        <p:sp>
          <p:nvSpPr>
            <p:cNvPr id="85" name="Kosoúhelník 84"/>
            <p:cNvSpPr/>
            <p:nvPr/>
          </p:nvSpPr>
          <p:spPr>
            <a:xfrm>
              <a:off x="2051720" y="4941168"/>
              <a:ext cx="1872208" cy="1080120"/>
            </a:xfrm>
            <a:prstGeom prst="parallelogram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87" name="Přímá spojovací čára 86"/>
            <p:cNvCxnSpPr/>
            <p:nvPr/>
          </p:nvCxnSpPr>
          <p:spPr>
            <a:xfrm>
              <a:off x="2339752" y="4941168"/>
              <a:ext cx="0" cy="108012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TextovéPole 87"/>
            <p:cNvSpPr txBox="1"/>
            <p:nvPr/>
          </p:nvSpPr>
          <p:spPr>
            <a:xfrm>
              <a:off x="2195736" y="5301208"/>
              <a:ext cx="504056" cy="400110"/>
            </a:xfrm>
            <a:prstGeom prst="rect">
              <a:avLst/>
            </a:prstGeom>
            <a:noFill/>
            <a:ln w="1270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000" dirty="0" smtClean="0">
                  <a:solidFill>
                    <a:schemeClr val="tx1"/>
                  </a:solidFill>
                  <a:latin typeface="Comic Sans MS" pitchFamily="66" charset="0"/>
                </a:rPr>
                <a:t>v</a:t>
              </a:r>
              <a:endParaRPr lang="cs-CZ" sz="2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sp>
          <p:nvSpPr>
            <p:cNvPr id="89" name="TextovéPole 88"/>
            <p:cNvSpPr txBox="1"/>
            <p:nvPr/>
          </p:nvSpPr>
          <p:spPr>
            <a:xfrm>
              <a:off x="2627784" y="5949280"/>
              <a:ext cx="504056" cy="400110"/>
            </a:xfrm>
            <a:prstGeom prst="rect">
              <a:avLst/>
            </a:prstGeom>
            <a:noFill/>
            <a:ln w="1270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000" dirty="0" smtClean="0">
                  <a:solidFill>
                    <a:schemeClr val="tx1"/>
                  </a:solidFill>
                  <a:latin typeface="Comic Sans MS" pitchFamily="66" charset="0"/>
                </a:rPr>
                <a:t>a</a:t>
              </a:r>
              <a:endParaRPr lang="cs-CZ" sz="2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</p:grpSp>
      <p:sp>
        <p:nvSpPr>
          <p:cNvPr id="91" name="TextovéPole 90"/>
          <p:cNvSpPr txBox="1"/>
          <p:nvPr/>
        </p:nvSpPr>
        <p:spPr>
          <a:xfrm>
            <a:off x="1187624" y="4941168"/>
            <a:ext cx="1728192" cy="523220"/>
          </a:xfrm>
          <a:prstGeom prst="rect">
            <a:avLst/>
          </a:prstGeom>
          <a:noFill/>
          <a:ln w="1270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S = a . v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57" grpId="0"/>
      <p:bldP spid="9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400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395536" y="118373"/>
            <a:ext cx="8208912" cy="1200329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Vypočítej objem pravidelného čtyřbokého jehlanu, jehož podstavná hrana </a:t>
            </a:r>
            <a:r>
              <a:rPr lang="cs-CZ" sz="2400" b="1" dirty="0" smtClean="0">
                <a:solidFill>
                  <a:schemeClr val="tx1"/>
                </a:solidFill>
                <a:latin typeface="Comic Sans MS" pitchFamily="66" charset="0"/>
              </a:rPr>
              <a:t>a</a:t>
            </a:r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 má délku 12cm a tělesová výška </a:t>
            </a:r>
            <a:r>
              <a:rPr lang="cs-CZ" sz="2400" b="1" dirty="0" smtClean="0">
                <a:solidFill>
                  <a:schemeClr val="tx1"/>
                </a:solidFill>
                <a:latin typeface="Comic Sans MS" pitchFamily="66" charset="0"/>
              </a:rPr>
              <a:t>v</a:t>
            </a:r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 je dlouhá 15cm.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cxnSp>
        <p:nvCxnSpPr>
          <p:cNvPr id="22" name="Přímá spojovací čára 21"/>
          <p:cNvCxnSpPr/>
          <p:nvPr/>
        </p:nvCxnSpPr>
        <p:spPr>
          <a:xfrm>
            <a:off x="467544" y="5171480"/>
            <a:ext cx="2736304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Přímá spojovací čára 29"/>
          <p:cNvCxnSpPr/>
          <p:nvPr/>
        </p:nvCxnSpPr>
        <p:spPr>
          <a:xfrm rot="18900000" flipV="1">
            <a:off x="3003508" y="4695225"/>
            <a:ext cx="1368000" cy="0"/>
          </a:xfrm>
          <a:prstGeom prst="line">
            <a:avLst/>
          </a:prstGeom>
          <a:ln w="19050">
            <a:prstDash val="soli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Přímá spojovací čára 40"/>
          <p:cNvCxnSpPr/>
          <p:nvPr/>
        </p:nvCxnSpPr>
        <p:spPr>
          <a:xfrm flipV="1">
            <a:off x="467544" y="1916832"/>
            <a:ext cx="1800200" cy="324036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Přímá spojovací čára 44"/>
          <p:cNvCxnSpPr/>
          <p:nvPr/>
        </p:nvCxnSpPr>
        <p:spPr>
          <a:xfrm>
            <a:off x="2267744" y="1916832"/>
            <a:ext cx="936104" cy="324036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Přímá spojovací čára 48"/>
          <p:cNvCxnSpPr/>
          <p:nvPr/>
        </p:nvCxnSpPr>
        <p:spPr>
          <a:xfrm>
            <a:off x="2267744" y="1916832"/>
            <a:ext cx="1872208" cy="2304256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3" name="TextovéPole 62"/>
          <p:cNvSpPr txBox="1"/>
          <p:nvPr/>
        </p:nvSpPr>
        <p:spPr>
          <a:xfrm>
            <a:off x="4499992" y="2348880"/>
            <a:ext cx="1728192" cy="646331"/>
          </a:xfrm>
          <a:prstGeom prst="rect">
            <a:avLst/>
          </a:prstGeom>
          <a:noFill/>
          <a:ln w="1270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600" dirty="0" err="1" smtClean="0">
                <a:solidFill>
                  <a:schemeClr val="tx1"/>
                </a:solidFill>
                <a:latin typeface="Comic Sans MS" pitchFamily="66" charset="0"/>
              </a:rPr>
              <a:t>S</a:t>
            </a:r>
            <a:r>
              <a:rPr lang="cs-CZ" sz="3600" baseline="-25000" dirty="0" err="1" smtClean="0">
                <a:solidFill>
                  <a:schemeClr val="tx1"/>
                </a:solidFill>
                <a:latin typeface="Comic Sans MS" pitchFamily="66" charset="0"/>
              </a:rPr>
              <a:t>p</a:t>
            </a:r>
            <a:r>
              <a:rPr lang="cs-CZ" sz="3600" dirty="0" smtClean="0">
                <a:solidFill>
                  <a:schemeClr val="tx1"/>
                </a:solidFill>
                <a:latin typeface="Comic Sans MS" pitchFamily="66" charset="0"/>
              </a:rPr>
              <a:t> = a</a:t>
            </a:r>
            <a:r>
              <a:rPr lang="cs-CZ" sz="3600" baseline="30000" dirty="0" smtClean="0">
                <a:solidFill>
                  <a:schemeClr val="tx1"/>
                </a:solidFill>
                <a:latin typeface="Comic Sans MS" pitchFamily="66" charset="0"/>
              </a:rPr>
              <a:t>2</a:t>
            </a:r>
            <a:endParaRPr lang="cs-CZ" sz="3600" baseline="30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4" name="TextovéPole 63"/>
          <p:cNvSpPr txBox="1"/>
          <p:nvPr/>
        </p:nvSpPr>
        <p:spPr>
          <a:xfrm>
            <a:off x="4427984" y="3142709"/>
            <a:ext cx="4176464" cy="646331"/>
          </a:xfrm>
          <a:prstGeom prst="rect">
            <a:avLst/>
          </a:prstGeom>
          <a:noFill/>
          <a:ln w="1270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600" dirty="0" err="1" smtClean="0">
                <a:solidFill>
                  <a:schemeClr val="tx1"/>
                </a:solidFill>
                <a:latin typeface="Comic Sans MS" pitchFamily="66" charset="0"/>
              </a:rPr>
              <a:t>S</a:t>
            </a:r>
            <a:r>
              <a:rPr lang="cs-CZ" sz="3600" baseline="-25000" dirty="0" err="1" smtClean="0">
                <a:solidFill>
                  <a:schemeClr val="tx1"/>
                </a:solidFill>
                <a:latin typeface="Comic Sans MS" pitchFamily="66" charset="0"/>
              </a:rPr>
              <a:t>p</a:t>
            </a:r>
            <a:r>
              <a:rPr lang="cs-CZ" sz="3600" dirty="0" smtClean="0">
                <a:solidFill>
                  <a:schemeClr val="tx1"/>
                </a:solidFill>
                <a:latin typeface="Comic Sans MS" pitchFamily="66" charset="0"/>
              </a:rPr>
              <a:t> = 12</a:t>
            </a:r>
            <a:r>
              <a:rPr lang="cs-CZ" sz="3600" baseline="30000" dirty="0" smtClean="0">
                <a:solidFill>
                  <a:schemeClr val="tx1"/>
                </a:solidFill>
                <a:latin typeface="Comic Sans MS" pitchFamily="66" charset="0"/>
              </a:rPr>
              <a:t>2 </a:t>
            </a:r>
            <a:r>
              <a:rPr lang="cs-CZ" sz="3600" dirty="0" smtClean="0">
                <a:solidFill>
                  <a:schemeClr val="tx1"/>
                </a:solidFill>
                <a:latin typeface="Comic Sans MS" pitchFamily="66" charset="0"/>
              </a:rPr>
              <a:t>= 144cm</a:t>
            </a:r>
            <a:r>
              <a:rPr lang="cs-CZ" sz="3600" baseline="30000" dirty="0" smtClean="0">
                <a:solidFill>
                  <a:schemeClr val="tx1"/>
                </a:solidFill>
                <a:latin typeface="Comic Sans MS" pitchFamily="66" charset="0"/>
              </a:rPr>
              <a:t>2 </a:t>
            </a:r>
            <a:endParaRPr lang="cs-CZ" sz="3600" baseline="30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grpSp>
        <p:nvGrpSpPr>
          <p:cNvPr id="62" name="Skupina 61"/>
          <p:cNvGrpSpPr/>
          <p:nvPr/>
        </p:nvGrpSpPr>
        <p:grpSpPr>
          <a:xfrm>
            <a:off x="280096" y="1556792"/>
            <a:ext cx="4094778" cy="4000510"/>
            <a:chOff x="280096" y="1556792"/>
            <a:chExt cx="4094778" cy="4000510"/>
          </a:xfrm>
        </p:grpSpPr>
        <p:sp>
          <p:nvSpPr>
            <p:cNvPr id="17" name="TextovéPole 16"/>
            <p:cNvSpPr txBox="1"/>
            <p:nvPr/>
          </p:nvSpPr>
          <p:spPr>
            <a:xfrm>
              <a:off x="1403648" y="5157192"/>
              <a:ext cx="151216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000" dirty="0" smtClean="0">
                  <a:latin typeface="Comic Sans MS" pitchFamily="66" charset="0"/>
                </a:rPr>
                <a:t>a = 12cm</a:t>
              </a:r>
              <a:endParaRPr lang="cs-CZ" sz="2000" dirty="0">
                <a:latin typeface="Comic Sans MS" pitchFamily="66" charset="0"/>
              </a:endParaRPr>
            </a:p>
          </p:txBody>
        </p:sp>
        <p:sp>
          <p:nvSpPr>
            <p:cNvPr id="38" name="TextovéPole 37"/>
            <p:cNvSpPr txBox="1"/>
            <p:nvPr/>
          </p:nvSpPr>
          <p:spPr>
            <a:xfrm>
              <a:off x="2339752" y="1556792"/>
              <a:ext cx="43204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000" dirty="0" smtClean="0">
                  <a:latin typeface="Comic Sans MS" pitchFamily="66" charset="0"/>
                </a:rPr>
                <a:t>V</a:t>
              </a:r>
              <a:endParaRPr lang="cs-CZ" sz="2000" dirty="0">
                <a:latin typeface="Comic Sans MS" pitchFamily="66" charset="0"/>
              </a:endParaRPr>
            </a:p>
          </p:txBody>
        </p:sp>
        <p:grpSp>
          <p:nvGrpSpPr>
            <p:cNvPr id="53" name="Skupina 52"/>
            <p:cNvGrpSpPr/>
            <p:nvPr/>
          </p:nvGrpSpPr>
          <p:grpSpPr>
            <a:xfrm>
              <a:off x="280096" y="1916832"/>
              <a:ext cx="4094778" cy="3254648"/>
              <a:chOff x="5049222" y="2636912"/>
              <a:chExt cx="4094778" cy="3254648"/>
            </a:xfrm>
          </p:grpSpPr>
          <p:cxnSp>
            <p:nvCxnSpPr>
              <p:cNvPr id="43" name="Přímá spojovací čára 42"/>
              <p:cNvCxnSpPr/>
              <p:nvPr/>
            </p:nvCxnSpPr>
            <p:spPr>
              <a:xfrm>
                <a:off x="6209134" y="4941168"/>
                <a:ext cx="2736304" cy="0"/>
              </a:xfrm>
              <a:prstGeom prst="line">
                <a:avLst/>
              </a:prstGeom>
              <a:ln w="28575">
                <a:prstDash val="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2" name="Přímá spojovací čára 41"/>
              <p:cNvCxnSpPr/>
              <p:nvPr/>
            </p:nvCxnSpPr>
            <p:spPr>
              <a:xfrm>
                <a:off x="5240036" y="5891560"/>
                <a:ext cx="2736304" cy="0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4" name="Přímá spojovací čára 43"/>
              <p:cNvCxnSpPr/>
              <p:nvPr/>
            </p:nvCxnSpPr>
            <p:spPr>
              <a:xfrm rot="18900000" flipV="1">
                <a:off x="5049222" y="5415304"/>
                <a:ext cx="1368000" cy="0"/>
              </a:xfrm>
              <a:prstGeom prst="line">
                <a:avLst/>
              </a:prstGeom>
              <a:ln w="28575">
                <a:prstDash val="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6" name="Přímá spojovací čára 45"/>
              <p:cNvCxnSpPr/>
              <p:nvPr/>
            </p:nvCxnSpPr>
            <p:spPr>
              <a:xfrm rot="18900000" flipV="1">
                <a:off x="7776000" y="5415305"/>
                <a:ext cx="1368000" cy="0"/>
              </a:xfrm>
              <a:prstGeom prst="line">
                <a:avLst/>
              </a:prstGeom>
              <a:ln w="28575">
                <a:prstDash val="soli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7" name="Přímá spojovací čára 46"/>
              <p:cNvCxnSpPr/>
              <p:nvPr/>
            </p:nvCxnSpPr>
            <p:spPr>
              <a:xfrm flipV="1">
                <a:off x="5240036" y="2636912"/>
                <a:ext cx="1800200" cy="3240360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8" name="Přímá spojovací čára 47"/>
              <p:cNvCxnSpPr/>
              <p:nvPr/>
            </p:nvCxnSpPr>
            <p:spPr>
              <a:xfrm>
                <a:off x="7040236" y="2636912"/>
                <a:ext cx="936104" cy="3240360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0" name="Přímá spojovací čára 49"/>
              <p:cNvCxnSpPr/>
              <p:nvPr/>
            </p:nvCxnSpPr>
            <p:spPr>
              <a:xfrm>
                <a:off x="7040236" y="2636912"/>
                <a:ext cx="1872208" cy="230425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1" name="Přímá spojovací čára 50"/>
              <p:cNvCxnSpPr/>
              <p:nvPr/>
            </p:nvCxnSpPr>
            <p:spPr>
              <a:xfrm flipV="1">
                <a:off x="6176140" y="2636912"/>
                <a:ext cx="864096" cy="2304256"/>
              </a:xfrm>
              <a:prstGeom prst="line">
                <a:avLst/>
              </a:prstGeom>
              <a:ln w="28575">
                <a:prstDash val="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89" name="Přímá spojovací čára 88"/>
          <p:cNvCxnSpPr/>
          <p:nvPr/>
        </p:nvCxnSpPr>
        <p:spPr>
          <a:xfrm flipV="1">
            <a:off x="467544" y="4221088"/>
            <a:ext cx="3672408" cy="936104"/>
          </a:xfrm>
          <a:prstGeom prst="line">
            <a:avLst/>
          </a:prstGeom>
          <a:ln w="158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Přímá spojovací čára 90"/>
          <p:cNvCxnSpPr/>
          <p:nvPr/>
        </p:nvCxnSpPr>
        <p:spPr>
          <a:xfrm>
            <a:off x="1475656" y="4221088"/>
            <a:ext cx="1728192" cy="936104"/>
          </a:xfrm>
          <a:prstGeom prst="line">
            <a:avLst/>
          </a:prstGeom>
          <a:ln w="158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Přímá spojovací čára 92"/>
          <p:cNvCxnSpPr/>
          <p:nvPr/>
        </p:nvCxnSpPr>
        <p:spPr>
          <a:xfrm flipH="1" flipV="1">
            <a:off x="2267744" y="1916832"/>
            <a:ext cx="72008" cy="2736304"/>
          </a:xfrm>
          <a:prstGeom prst="line">
            <a:avLst/>
          </a:prstGeom>
          <a:ln w="158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ovéPole 55"/>
          <p:cNvSpPr txBox="1"/>
          <p:nvPr/>
        </p:nvSpPr>
        <p:spPr>
          <a:xfrm rot="16200000">
            <a:off x="1383613" y="3120933"/>
            <a:ext cx="1512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Comic Sans MS" pitchFamily="66" charset="0"/>
              </a:rPr>
              <a:t>v = 15cm</a:t>
            </a:r>
            <a:endParaRPr lang="cs-CZ" sz="2000" dirty="0">
              <a:latin typeface="Comic Sans MS" pitchFamily="66" charset="0"/>
            </a:endParaRPr>
          </a:p>
        </p:txBody>
      </p:sp>
      <p:grpSp>
        <p:nvGrpSpPr>
          <p:cNvPr id="97" name="Skupina 96"/>
          <p:cNvGrpSpPr/>
          <p:nvPr/>
        </p:nvGrpSpPr>
        <p:grpSpPr>
          <a:xfrm>
            <a:off x="4139952" y="1321604"/>
            <a:ext cx="3744416" cy="1027276"/>
            <a:chOff x="4139952" y="1321604"/>
            <a:chExt cx="3744416" cy="1027276"/>
          </a:xfrm>
        </p:grpSpPr>
        <p:sp>
          <p:nvSpPr>
            <p:cNvPr id="57" name="TextovéPole 56"/>
            <p:cNvSpPr txBox="1"/>
            <p:nvPr/>
          </p:nvSpPr>
          <p:spPr>
            <a:xfrm>
              <a:off x="4139952" y="1484784"/>
              <a:ext cx="3744416" cy="646331"/>
            </a:xfrm>
            <a:prstGeom prst="rect">
              <a:avLst/>
            </a:prstGeom>
            <a:noFill/>
            <a:ln w="1905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3600" dirty="0" smtClean="0">
                  <a:solidFill>
                    <a:schemeClr val="tx1"/>
                  </a:solidFill>
                  <a:latin typeface="Comic Sans MS" pitchFamily="66" charset="0"/>
                </a:rPr>
                <a:t>V =       </a:t>
              </a:r>
              <a:r>
                <a:rPr lang="cs-CZ" sz="3600" dirty="0" err="1" smtClean="0">
                  <a:solidFill>
                    <a:schemeClr val="tx1"/>
                  </a:solidFill>
                  <a:latin typeface="Comic Sans MS" pitchFamily="66" charset="0"/>
                </a:rPr>
                <a:t>S</a:t>
              </a:r>
              <a:r>
                <a:rPr lang="cs-CZ" sz="3600" baseline="-25000" dirty="0" err="1" smtClean="0">
                  <a:solidFill>
                    <a:schemeClr val="tx1"/>
                  </a:solidFill>
                  <a:latin typeface="Comic Sans MS" pitchFamily="66" charset="0"/>
                </a:rPr>
                <a:t>p</a:t>
              </a:r>
              <a:r>
                <a:rPr lang="cs-CZ" sz="3600" dirty="0" smtClean="0">
                  <a:solidFill>
                    <a:schemeClr val="tx1"/>
                  </a:solidFill>
                  <a:latin typeface="Comic Sans MS" pitchFamily="66" charset="0"/>
                </a:rPr>
                <a:t> . v</a:t>
              </a:r>
              <a:endParaRPr lang="cs-CZ" sz="3600" baseline="-25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grpSp>
          <p:nvGrpSpPr>
            <p:cNvPr id="58" name="Skupina 57"/>
            <p:cNvGrpSpPr/>
            <p:nvPr/>
          </p:nvGrpSpPr>
          <p:grpSpPr>
            <a:xfrm>
              <a:off x="5508104" y="1321604"/>
              <a:ext cx="576064" cy="1027276"/>
              <a:chOff x="4355976" y="2420888"/>
              <a:chExt cx="576064" cy="1027276"/>
            </a:xfrm>
          </p:grpSpPr>
          <p:sp>
            <p:nvSpPr>
              <p:cNvPr id="59" name="TextovéPole 58"/>
              <p:cNvSpPr txBox="1"/>
              <p:nvPr/>
            </p:nvSpPr>
            <p:spPr>
              <a:xfrm>
                <a:off x="4427984" y="2420888"/>
                <a:ext cx="504056" cy="523220"/>
              </a:xfrm>
              <a:prstGeom prst="rect">
                <a:avLst/>
              </a:prstGeom>
              <a:noFill/>
              <a:ln w="19050">
                <a:noFill/>
              </a:ln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2800" dirty="0" smtClean="0">
                    <a:solidFill>
                      <a:schemeClr val="tx1"/>
                    </a:solidFill>
                    <a:latin typeface="Comic Sans MS" pitchFamily="66" charset="0"/>
                  </a:rPr>
                  <a:t>1</a:t>
                </a:r>
                <a:endParaRPr lang="cs-CZ" sz="2800" baseline="-25000" dirty="0">
                  <a:solidFill>
                    <a:schemeClr val="tx1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60" name="TextovéPole 59"/>
              <p:cNvSpPr txBox="1"/>
              <p:nvPr/>
            </p:nvSpPr>
            <p:spPr>
              <a:xfrm>
                <a:off x="4427984" y="2924944"/>
                <a:ext cx="504056" cy="523220"/>
              </a:xfrm>
              <a:prstGeom prst="rect">
                <a:avLst/>
              </a:prstGeom>
              <a:noFill/>
              <a:ln w="19050">
                <a:noFill/>
              </a:ln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2800" dirty="0" smtClean="0">
                    <a:solidFill>
                      <a:schemeClr val="tx1"/>
                    </a:solidFill>
                    <a:latin typeface="Comic Sans MS" pitchFamily="66" charset="0"/>
                  </a:rPr>
                  <a:t>3</a:t>
                </a:r>
                <a:endParaRPr lang="cs-CZ" sz="2800" baseline="-25000" dirty="0">
                  <a:solidFill>
                    <a:schemeClr val="tx1"/>
                  </a:solidFill>
                  <a:latin typeface="Comic Sans MS" pitchFamily="66" charset="0"/>
                </a:endParaRPr>
              </a:p>
            </p:txBody>
          </p:sp>
          <p:cxnSp>
            <p:nvCxnSpPr>
              <p:cNvPr id="61" name="Přímá spojovací čára 60"/>
              <p:cNvCxnSpPr/>
              <p:nvPr/>
            </p:nvCxnSpPr>
            <p:spPr>
              <a:xfrm>
                <a:off x="4355976" y="2924944"/>
                <a:ext cx="57606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6" name="Skupina 95"/>
          <p:cNvGrpSpPr/>
          <p:nvPr/>
        </p:nvGrpSpPr>
        <p:grpSpPr>
          <a:xfrm>
            <a:off x="4499992" y="3933056"/>
            <a:ext cx="3744416" cy="1027276"/>
            <a:chOff x="4499992" y="3933056"/>
            <a:chExt cx="3744416" cy="1027276"/>
          </a:xfrm>
        </p:grpSpPr>
        <p:sp>
          <p:nvSpPr>
            <p:cNvPr id="81" name="TextovéPole 80"/>
            <p:cNvSpPr txBox="1"/>
            <p:nvPr/>
          </p:nvSpPr>
          <p:spPr>
            <a:xfrm>
              <a:off x="4499992" y="4096236"/>
              <a:ext cx="3744416" cy="646331"/>
            </a:xfrm>
            <a:prstGeom prst="rect">
              <a:avLst/>
            </a:prstGeom>
            <a:noFill/>
            <a:ln w="1905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3600" dirty="0" smtClean="0">
                  <a:solidFill>
                    <a:schemeClr val="tx1"/>
                  </a:solidFill>
                  <a:latin typeface="Comic Sans MS" pitchFamily="66" charset="0"/>
                </a:rPr>
                <a:t>V =       144 . 15</a:t>
              </a:r>
              <a:endParaRPr lang="cs-CZ" sz="3600" baseline="-25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grpSp>
          <p:nvGrpSpPr>
            <p:cNvPr id="82" name="Skupina 81"/>
            <p:cNvGrpSpPr/>
            <p:nvPr/>
          </p:nvGrpSpPr>
          <p:grpSpPr>
            <a:xfrm>
              <a:off x="5580112" y="3933056"/>
              <a:ext cx="576064" cy="1027276"/>
              <a:chOff x="4355976" y="2420888"/>
              <a:chExt cx="576064" cy="1027276"/>
            </a:xfrm>
          </p:grpSpPr>
          <p:sp>
            <p:nvSpPr>
              <p:cNvPr id="83" name="TextovéPole 82"/>
              <p:cNvSpPr txBox="1"/>
              <p:nvPr/>
            </p:nvSpPr>
            <p:spPr>
              <a:xfrm>
                <a:off x="4427984" y="2420888"/>
                <a:ext cx="504056" cy="523220"/>
              </a:xfrm>
              <a:prstGeom prst="rect">
                <a:avLst/>
              </a:prstGeom>
              <a:noFill/>
              <a:ln w="19050">
                <a:noFill/>
              </a:ln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2800" dirty="0" smtClean="0">
                    <a:solidFill>
                      <a:schemeClr val="tx1"/>
                    </a:solidFill>
                    <a:latin typeface="Comic Sans MS" pitchFamily="66" charset="0"/>
                  </a:rPr>
                  <a:t>1</a:t>
                </a:r>
                <a:endParaRPr lang="cs-CZ" sz="2800" baseline="-25000" dirty="0">
                  <a:solidFill>
                    <a:schemeClr val="tx1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84" name="TextovéPole 83"/>
              <p:cNvSpPr txBox="1"/>
              <p:nvPr/>
            </p:nvSpPr>
            <p:spPr>
              <a:xfrm>
                <a:off x="4427984" y="2924944"/>
                <a:ext cx="504056" cy="523220"/>
              </a:xfrm>
              <a:prstGeom prst="rect">
                <a:avLst/>
              </a:prstGeom>
              <a:noFill/>
              <a:ln w="19050">
                <a:noFill/>
              </a:ln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2800" dirty="0" smtClean="0">
                    <a:solidFill>
                      <a:schemeClr val="tx1"/>
                    </a:solidFill>
                    <a:latin typeface="Comic Sans MS" pitchFamily="66" charset="0"/>
                  </a:rPr>
                  <a:t>3</a:t>
                </a:r>
                <a:endParaRPr lang="cs-CZ" sz="2800" baseline="-25000" dirty="0">
                  <a:solidFill>
                    <a:schemeClr val="tx1"/>
                  </a:solidFill>
                  <a:latin typeface="Comic Sans MS" pitchFamily="66" charset="0"/>
                </a:endParaRPr>
              </a:p>
            </p:txBody>
          </p:sp>
          <p:cxnSp>
            <p:nvCxnSpPr>
              <p:cNvPr id="85" name="Přímá spojovací čára 84"/>
              <p:cNvCxnSpPr/>
              <p:nvPr/>
            </p:nvCxnSpPr>
            <p:spPr>
              <a:xfrm>
                <a:off x="4355976" y="2924944"/>
                <a:ext cx="57606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86" name="TextovéPole 85"/>
          <p:cNvSpPr txBox="1"/>
          <p:nvPr/>
        </p:nvSpPr>
        <p:spPr>
          <a:xfrm>
            <a:off x="4082232" y="5013176"/>
            <a:ext cx="3744416" cy="646331"/>
          </a:xfrm>
          <a:prstGeom prst="rect">
            <a:avLst/>
          </a:prstGeom>
          <a:noFill/>
          <a:ln w="190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600" dirty="0" smtClean="0">
                <a:solidFill>
                  <a:schemeClr val="tx1"/>
                </a:solidFill>
                <a:latin typeface="Comic Sans MS" pitchFamily="66" charset="0"/>
              </a:rPr>
              <a:t>V = 720cm</a:t>
            </a:r>
            <a:r>
              <a:rPr lang="cs-CZ" sz="3600" baseline="30000" dirty="0" smtClean="0">
                <a:solidFill>
                  <a:schemeClr val="tx1"/>
                </a:solidFill>
                <a:latin typeface="Comic Sans MS" pitchFamily="66" charset="0"/>
              </a:rPr>
              <a:t>3</a:t>
            </a:r>
            <a:endParaRPr lang="cs-CZ" sz="3600" baseline="30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55" name="Volný tvar 54"/>
          <p:cNvSpPr/>
          <p:nvPr/>
        </p:nvSpPr>
        <p:spPr>
          <a:xfrm>
            <a:off x="514350" y="4229101"/>
            <a:ext cx="3614738" cy="914400"/>
          </a:xfrm>
          <a:custGeom>
            <a:avLst/>
            <a:gdLst>
              <a:gd name="connsiteX0" fmla="*/ 0 w 3614738"/>
              <a:gd name="connsiteY0" fmla="*/ 914400 h 914400"/>
              <a:gd name="connsiteX1" fmla="*/ 2686050 w 3614738"/>
              <a:gd name="connsiteY1" fmla="*/ 914400 h 914400"/>
              <a:gd name="connsiteX2" fmla="*/ 3614738 w 3614738"/>
              <a:gd name="connsiteY2" fmla="*/ 0 h 914400"/>
              <a:gd name="connsiteX3" fmla="*/ 928688 w 3614738"/>
              <a:gd name="connsiteY3" fmla="*/ 14287 h 914400"/>
              <a:gd name="connsiteX4" fmla="*/ 0 w 3614738"/>
              <a:gd name="connsiteY4" fmla="*/ 91440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14738" h="914400">
                <a:moveTo>
                  <a:pt x="0" y="914400"/>
                </a:moveTo>
                <a:lnTo>
                  <a:pt x="2686050" y="914400"/>
                </a:lnTo>
                <a:lnTo>
                  <a:pt x="3614738" y="0"/>
                </a:lnTo>
                <a:lnTo>
                  <a:pt x="928688" y="14287"/>
                </a:lnTo>
                <a:lnTo>
                  <a:pt x="0" y="914400"/>
                </a:lnTo>
                <a:close/>
              </a:path>
            </a:pathLst>
          </a:custGeom>
          <a:solidFill>
            <a:schemeClr val="bg1">
              <a:lumMod val="5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/>
      <p:bldP spid="64" grpId="0"/>
      <p:bldP spid="86" grpId="0"/>
      <p:bldP spid="5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251520" y="188640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400" dirty="0"/>
          </a:p>
        </p:txBody>
      </p:sp>
      <p:sp>
        <p:nvSpPr>
          <p:cNvPr id="57" name="Volný tvar 56"/>
          <p:cNvSpPr/>
          <p:nvPr/>
        </p:nvSpPr>
        <p:spPr>
          <a:xfrm>
            <a:off x="2286000" y="1985963"/>
            <a:ext cx="1828800" cy="2686050"/>
          </a:xfrm>
          <a:custGeom>
            <a:avLst/>
            <a:gdLst>
              <a:gd name="connsiteX0" fmla="*/ 0 w 1828800"/>
              <a:gd name="connsiteY0" fmla="*/ 0 h 2686050"/>
              <a:gd name="connsiteX1" fmla="*/ 71438 w 1828800"/>
              <a:gd name="connsiteY1" fmla="*/ 2686050 h 2686050"/>
              <a:gd name="connsiteX2" fmla="*/ 1828800 w 1828800"/>
              <a:gd name="connsiteY2" fmla="*/ 2228850 h 2686050"/>
              <a:gd name="connsiteX3" fmla="*/ 0 w 1828800"/>
              <a:gd name="connsiteY3" fmla="*/ 0 h 2686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8800" h="2686050">
                <a:moveTo>
                  <a:pt x="0" y="0"/>
                </a:moveTo>
                <a:lnTo>
                  <a:pt x="71438" y="2686050"/>
                </a:lnTo>
                <a:lnTo>
                  <a:pt x="1828800" y="222885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  <a:alpha val="5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3" name="TextovéPole 32"/>
          <p:cNvSpPr txBox="1"/>
          <p:nvPr/>
        </p:nvSpPr>
        <p:spPr>
          <a:xfrm>
            <a:off x="323528" y="188640"/>
            <a:ext cx="8496944" cy="769441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</a:rPr>
              <a:t>Vypočítej objem pravidelného čtyřbokého jehlanu, jehož podstavná hrana má délku 10cm a boční hrana je dlouhá 15cm.</a:t>
            </a:r>
            <a:endParaRPr lang="cs-CZ" sz="2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cxnSp>
        <p:nvCxnSpPr>
          <p:cNvPr id="22" name="Přímá spojovací čára 21"/>
          <p:cNvCxnSpPr/>
          <p:nvPr/>
        </p:nvCxnSpPr>
        <p:spPr>
          <a:xfrm>
            <a:off x="467544" y="5171480"/>
            <a:ext cx="2736304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Přímá spojovací čára 29"/>
          <p:cNvCxnSpPr/>
          <p:nvPr/>
        </p:nvCxnSpPr>
        <p:spPr>
          <a:xfrm rot="18900000" flipV="1">
            <a:off x="3003508" y="4695225"/>
            <a:ext cx="1368000" cy="0"/>
          </a:xfrm>
          <a:prstGeom prst="line">
            <a:avLst/>
          </a:prstGeom>
          <a:ln w="19050">
            <a:prstDash val="soli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Přímá spojovací čára 40"/>
          <p:cNvCxnSpPr/>
          <p:nvPr/>
        </p:nvCxnSpPr>
        <p:spPr>
          <a:xfrm flipV="1">
            <a:off x="467544" y="1916832"/>
            <a:ext cx="1800200" cy="324036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Přímá spojovací čára 44"/>
          <p:cNvCxnSpPr/>
          <p:nvPr/>
        </p:nvCxnSpPr>
        <p:spPr>
          <a:xfrm>
            <a:off x="2267744" y="1916832"/>
            <a:ext cx="936104" cy="324036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Přímá spojovací čára 48"/>
          <p:cNvCxnSpPr/>
          <p:nvPr/>
        </p:nvCxnSpPr>
        <p:spPr>
          <a:xfrm>
            <a:off x="2267744" y="1916832"/>
            <a:ext cx="1872208" cy="2304256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4" name="Skupina 61"/>
          <p:cNvGrpSpPr/>
          <p:nvPr/>
        </p:nvGrpSpPr>
        <p:grpSpPr>
          <a:xfrm>
            <a:off x="280096" y="1556792"/>
            <a:ext cx="4094778" cy="4000510"/>
            <a:chOff x="280096" y="1556792"/>
            <a:chExt cx="4094778" cy="4000510"/>
          </a:xfrm>
        </p:grpSpPr>
        <p:sp>
          <p:nvSpPr>
            <p:cNvPr id="17" name="TextovéPole 16"/>
            <p:cNvSpPr txBox="1"/>
            <p:nvPr/>
          </p:nvSpPr>
          <p:spPr>
            <a:xfrm>
              <a:off x="1403648" y="5157192"/>
              <a:ext cx="151216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000" dirty="0" smtClean="0">
                  <a:latin typeface="Comic Sans MS" pitchFamily="66" charset="0"/>
                </a:rPr>
                <a:t>a = 10cm</a:t>
              </a:r>
              <a:endParaRPr lang="cs-CZ" sz="2000" dirty="0">
                <a:latin typeface="Comic Sans MS" pitchFamily="66" charset="0"/>
              </a:endParaRPr>
            </a:p>
          </p:txBody>
        </p:sp>
        <p:sp>
          <p:nvSpPr>
            <p:cNvPr id="38" name="TextovéPole 37"/>
            <p:cNvSpPr txBox="1"/>
            <p:nvPr/>
          </p:nvSpPr>
          <p:spPr>
            <a:xfrm>
              <a:off x="2339752" y="1556792"/>
              <a:ext cx="43204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000" dirty="0" smtClean="0">
                  <a:latin typeface="Comic Sans MS" pitchFamily="66" charset="0"/>
                </a:rPr>
                <a:t>V</a:t>
              </a:r>
              <a:endParaRPr lang="cs-CZ" sz="2000" dirty="0">
                <a:latin typeface="Comic Sans MS" pitchFamily="66" charset="0"/>
              </a:endParaRPr>
            </a:p>
          </p:txBody>
        </p:sp>
        <p:grpSp>
          <p:nvGrpSpPr>
            <p:cNvPr id="5" name="Skupina 52"/>
            <p:cNvGrpSpPr/>
            <p:nvPr/>
          </p:nvGrpSpPr>
          <p:grpSpPr>
            <a:xfrm>
              <a:off x="280096" y="1916832"/>
              <a:ext cx="4094778" cy="3254648"/>
              <a:chOff x="5049222" y="2636912"/>
              <a:chExt cx="4094778" cy="3254648"/>
            </a:xfrm>
          </p:grpSpPr>
          <p:cxnSp>
            <p:nvCxnSpPr>
              <p:cNvPr id="43" name="Přímá spojovací čára 42"/>
              <p:cNvCxnSpPr/>
              <p:nvPr/>
            </p:nvCxnSpPr>
            <p:spPr>
              <a:xfrm>
                <a:off x="6209134" y="4941168"/>
                <a:ext cx="2736304" cy="0"/>
              </a:xfrm>
              <a:prstGeom prst="line">
                <a:avLst/>
              </a:prstGeom>
              <a:ln w="28575">
                <a:prstDash val="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2" name="Přímá spojovací čára 41"/>
              <p:cNvCxnSpPr/>
              <p:nvPr/>
            </p:nvCxnSpPr>
            <p:spPr>
              <a:xfrm>
                <a:off x="5240036" y="5891560"/>
                <a:ext cx="2736304" cy="0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4" name="Přímá spojovací čára 43"/>
              <p:cNvCxnSpPr/>
              <p:nvPr/>
            </p:nvCxnSpPr>
            <p:spPr>
              <a:xfrm rot="18900000" flipV="1">
                <a:off x="5049222" y="5415304"/>
                <a:ext cx="1368000" cy="0"/>
              </a:xfrm>
              <a:prstGeom prst="line">
                <a:avLst/>
              </a:prstGeom>
              <a:ln w="28575">
                <a:prstDash val="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6" name="Přímá spojovací čára 45"/>
              <p:cNvCxnSpPr/>
              <p:nvPr/>
            </p:nvCxnSpPr>
            <p:spPr>
              <a:xfrm rot="18900000" flipV="1">
                <a:off x="7776000" y="5415305"/>
                <a:ext cx="1368000" cy="0"/>
              </a:xfrm>
              <a:prstGeom prst="line">
                <a:avLst/>
              </a:prstGeom>
              <a:ln w="28575">
                <a:prstDash val="soli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7" name="Přímá spojovací čára 46"/>
              <p:cNvCxnSpPr/>
              <p:nvPr/>
            </p:nvCxnSpPr>
            <p:spPr>
              <a:xfrm flipV="1">
                <a:off x="5240036" y="2636912"/>
                <a:ext cx="1800200" cy="3240360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0" name="Přímá spojovací čára 49"/>
              <p:cNvCxnSpPr/>
              <p:nvPr/>
            </p:nvCxnSpPr>
            <p:spPr>
              <a:xfrm>
                <a:off x="7040236" y="2636912"/>
                <a:ext cx="1872208" cy="230425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1" name="Přímá spojovací čára 50"/>
              <p:cNvCxnSpPr/>
              <p:nvPr/>
            </p:nvCxnSpPr>
            <p:spPr>
              <a:xfrm flipV="1">
                <a:off x="6176140" y="2636912"/>
                <a:ext cx="864096" cy="2304256"/>
              </a:xfrm>
              <a:prstGeom prst="line">
                <a:avLst/>
              </a:prstGeom>
              <a:ln w="28575">
                <a:prstDash val="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8" name="Přímá spojovací čára 47"/>
              <p:cNvCxnSpPr/>
              <p:nvPr/>
            </p:nvCxnSpPr>
            <p:spPr>
              <a:xfrm>
                <a:off x="7040236" y="2636912"/>
                <a:ext cx="936104" cy="3240360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89" name="Přímá spojovací čára 88"/>
          <p:cNvCxnSpPr/>
          <p:nvPr/>
        </p:nvCxnSpPr>
        <p:spPr>
          <a:xfrm flipV="1">
            <a:off x="467544" y="4221088"/>
            <a:ext cx="3672408" cy="936104"/>
          </a:xfrm>
          <a:prstGeom prst="line">
            <a:avLst/>
          </a:prstGeom>
          <a:ln w="158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Přímá spojovací čára 90"/>
          <p:cNvCxnSpPr/>
          <p:nvPr/>
        </p:nvCxnSpPr>
        <p:spPr>
          <a:xfrm>
            <a:off x="1475656" y="4221088"/>
            <a:ext cx="1728192" cy="936104"/>
          </a:xfrm>
          <a:prstGeom prst="line">
            <a:avLst/>
          </a:prstGeom>
          <a:ln w="158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Přímá spojovací čára 92"/>
          <p:cNvCxnSpPr/>
          <p:nvPr/>
        </p:nvCxnSpPr>
        <p:spPr>
          <a:xfrm flipH="1" flipV="1">
            <a:off x="2267744" y="1916832"/>
            <a:ext cx="72008" cy="2736304"/>
          </a:xfrm>
          <a:prstGeom prst="line">
            <a:avLst/>
          </a:prstGeom>
          <a:ln w="158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ovéPole 101"/>
          <p:cNvSpPr txBox="1"/>
          <p:nvPr/>
        </p:nvSpPr>
        <p:spPr>
          <a:xfrm>
            <a:off x="3923928" y="1052736"/>
            <a:ext cx="4968552" cy="769441"/>
          </a:xfrm>
          <a:prstGeom prst="rect">
            <a:avLst/>
          </a:prstGeom>
          <a:noFill/>
          <a:ln w="1270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2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1. Vypočítáme velikost úhlopříčky </a:t>
            </a:r>
            <a:r>
              <a:rPr lang="cs-CZ" sz="2200" u="sng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podstavy pomocí Pythagorovy věty.</a:t>
            </a:r>
            <a:endParaRPr lang="cs-CZ" sz="2200" u="sng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55" name="TextovéPole 54"/>
          <p:cNvSpPr txBox="1"/>
          <p:nvPr/>
        </p:nvSpPr>
        <p:spPr>
          <a:xfrm>
            <a:off x="2915816" y="2420888"/>
            <a:ext cx="1296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Comic Sans MS" pitchFamily="66" charset="0"/>
              </a:rPr>
              <a:t>h = 15cm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56" name="TextovéPole 55"/>
          <p:cNvSpPr txBox="1"/>
          <p:nvPr/>
        </p:nvSpPr>
        <p:spPr>
          <a:xfrm>
            <a:off x="2267744" y="3356992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Comic Sans MS" pitchFamily="66" charset="0"/>
              </a:rPr>
              <a:t>v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58" name="Oblouk 57"/>
          <p:cNvSpPr/>
          <p:nvPr/>
        </p:nvSpPr>
        <p:spPr>
          <a:xfrm>
            <a:off x="1921992" y="4293096"/>
            <a:ext cx="792088" cy="576064"/>
          </a:xfrm>
          <a:prstGeom prst="arc">
            <a:avLst>
              <a:gd name="adj1" fmla="val 16200000"/>
              <a:gd name="adj2" fmla="val 21558449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9" name="Elipsa 58"/>
          <p:cNvSpPr/>
          <p:nvPr/>
        </p:nvSpPr>
        <p:spPr>
          <a:xfrm>
            <a:off x="2455760" y="4451400"/>
            <a:ext cx="72008" cy="457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1" name="Přímá spojovací čára 60"/>
          <p:cNvCxnSpPr>
            <a:endCxn id="57" idx="2"/>
          </p:cNvCxnSpPr>
          <p:nvPr/>
        </p:nvCxnSpPr>
        <p:spPr>
          <a:xfrm flipV="1">
            <a:off x="467544" y="4214813"/>
            <a:ext cx="3647256" cy="942379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6" name="Skupina 65"/>
          <p:cNvGrpSpPr/>
          <p:nvPr/>
        </p:nvGrpSpPr>
        <p:grpSpPr>
          <a:xfrm>
            <a:off x="3059832" y="3717032"/>
            <a:ext cx="360040" cy="760150"/>
            <a:chOff x="3707904" y="5517232"/>
            <a:chExt cx="360040" cy="760150"/>
          </a:xfrm>
        </p:grpSpPr>
        <p:sp>
          <p:nvSpPr>
            <p:cNvPr id="62" name="TextovéPole 61"/>
            <p:cNvSpPr txBox="1"/>
            <p:nvPr/>
          </p:nvSpPr>
          <p:spPr>
            <a:xfrm>
              <a:off x="3707904" y="5517232"/>
              <a:ext cx="36004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000" u="sng" dirty="0" smtClean="0">
                  <a:solidFill>
                    <a:schemeClr val="accent6">
                      <a:lumMod val="50000"/>
                    </a:schemeClr>
                  </a:solidFill>
                  <a:latin typeface="Comic Sans MS" pitchFamily="66" charset="0"/>
                </a:rPr>
                <a:t>u</a:t>
              </a:r>
              <a:endParaRPr lang="cs-CZ" sz="2000" u="sng" dirty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endParaRPr>
            </a:p>
          </p:txBody>
        </p:sp>
        <p:sp>
          <p:nvSpPr>
            <p:cNvPr id="65" name="TextovéPole 64"/>
            <p:cNvSpPr txBox="1"/>
            <p:nvPr/>
          </p:nvSpPr>
          <p:spPr>
            <a:xfrm>
              <a:off x="3707904" y="5877272"/>
              <a:ext cx="36004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000" dirty="0" smtClean="0">
                  <a:solidFill>
                    <a:schemeClr val="accent6">
                      <a:lumMod val="50000"/>
                    </a:schemeClr>
                  </a:solidFill>
                  <a:latin typeface="Comic Sans MS" pitchFamily="66" charset="0"/>
                </a:rPr>
                <a:t>2</a:t>
              </a:r>
              <a:endParaRPr lang="cs-CZ" sz="2000" dirty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endParaRPr>
            </a:p>
          </p:txBody>
        </p:sp>
      </p:grpSp>
      <p:sp>
        <p:nvSpPr>
          <p:cNvPr id="71" name="Volný tvar 70"/>
          <p:cNvSpPr/>
          <p:nvPr/>
        </p:nvSpPr>
        <p:spPr>
          <a:xfrm>
            <a:off x="428625" y="4229100"/>
            <a:ext cx="3700463" cy="957263"/>
          </a:xfrm>
          <a:custGeom>
            <a:avLst/>
            <a:gdLst>
              <a:gd name="connsiteX0" fmla="*/ 71438 w 3700463"/>
              <a:gd name="connsiteY0" fmla="*/ 942975 h 957263"/>
              <a:gd name="connsiteX1" fmla="*/ 2771775 w 3700463"/>
              <a:gd name="connsiteY1" fmla="*/ 942975 h 957263"/>
              <a:gd name="connsiteX2" fmla="*/ 3700463 w 3700463"/>
              <a:gd name="connsiteY2" fmla="*/ 0 h 957263"/>
              <a:gd name="connsiteX3" fmla="*/ 0 w 3700463"/>
              <a:gd name="connsiteY3" fmla="*/ 957263 h 957263"/>
              <a:gd name="connsiteX4" fmla="*/ 71438 w 3700463"/>
              <a:gd name="connsiteY4" fmla="*/ 942975 h 957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00463" h="957263">
                <a:moveTo>
                  <a:pt x="71438" y="942975"/>
                </a:moveTo>
                <a:lnTo>
                  <a:pt x="2771775" y="942975"/>
                </a:lnTo>
                <a:lnTo>
                  <a:pt x="3700463" y="0"/>
                </a:lnTo>
                <a:lnTo>
                  <a:pt x="0" y="957263"/>
                </a:lnTo>
                <a:lnTo>
                  <a:pt x="71438" y="942975"/>
                </a:lnTo>
                <a:close/>
              </a:path>
            </a:pathLst>
          </a:custGeom>
          <a:solidFill>
            <a:schemeClr val="accent6">
              <a:lumMod val="7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92" name="Přímá spojovací čára 91"/>
          <p:cNvCxnSpPr>
            <a:endCxn id="71" idx="2"/>
          </p:cNvCxnSpPr>
          <p:nvPr/>
        </p:nvCxnSpPr>
        <p:spPr>
          <a:xfrm flipV="1">
            <a:off x="2339752" y="4229100"/>
            <a:ext cx="1789336" cy="424036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ovéPole 93"/>
          <p:cNvSpPr txBox="1"/>
          <p:nvPr/>
        </p:nvSpPr>
        <p:spPr>
          <a:xfrm>
            <a:off x="3995936" y="3356992"/>
            <a:ext cx="4536504" cy="769441"/>
          </a:xfrm>
          <a:prstGeom prst="rect">
            <a:avLst/>
          </a:prstGeom>
          <a:noFill/>
          <a:ln w="1270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200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2. Vypočítáme velikost výšky  </a:t>
            </a:r>
            <a:r>
              <a:rPr lang="cs-CZ" sz="2200" u="sng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pomocí Pythagorovy věty.</a:t>
            </a:r>
            <a:endParaRPr lang="cs-CZ" sz="2200" u="sng" dirty="0">
              <a:solidFill>
                <a:schemeClr val="accent3">
                  <a:lumMod val="50000"/>
                </a:schemeClr>
              </a:solidFill>
              <a:latin typeface="Comic Sans MS" pitchFamily="66" charset="0"/>
            </a:endParaRPr>
          </a:p>
        </p:txBody>
      </p:sp>
      <p:cxnSp>
        <p:nvCxnSpPr>
          <p:cNvPr id="97" name="Přímá spojovací čára 96"/>
          <p:cNvCxnSpPr>
            <a:endCxn id="57" idx="0"/>
          </p:cNvCxnSpPr>
          <p:nvPr/>
        </p:nvCxnSpPr>
        <p:spPr>
          <a:xfrm flipH="1" flipV="1">
            <a:off x="2286000" y="1985963"/>
            <a:ext cx="53752" cy="2667173"/>
          </a:xfrm>
          <a:prstGeom prst="line">
            <a:avLst/>
          </a:prstGeom>
          <a:ln w="317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3" name="Skupina 62"/>
          <p:cNvGrpSpPr/>
          <p:nvPr/>
        </p:nvGrpSpPr>
        <p:grpSpPr>
          <a:xfrm>
            <a:off x="4716016" y="4077072"/>
            <a:ext cx="3225504" cy="1469777"/>
            <a:chOff x="4139952" y="3933056"/>
            <a:chExt cx="3225504" cy="1469777"/>
          </a:xfrm>
        </p:grpSpPr>
        <p:sp>
          <p:nvSpPr>
            <p:cNvPr id="98" name="TextovéPole 97"/>
            <p:cNvSpPr txBox="1"/>
            <p:nvPr/>
          </p:nvSpPr>
          <p:spPr>
            <a:xfrm>
              <a:off x="4139952" y="4077072"/>
              <a:ext cx="2808312" cy="461665"/>
            </a:xfrm>
            <a:prstGeom prst="rect">
              <a:avLst/>
            </a:prstGeom>
            <a:noFill/>
            <a:ln w="1270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400" dirty="0" smtClean="0">
                  <a:solidFill>
                    <a:schemeClr val="tx1"/>
                  </a:solidFill>
                  <a:latin typeface="Comic Sans MS" pitchFamily="66" charset="0"/>
                </a:rPr>
                <a:t>v</a:t>
              </a:r>
              <a:r>
                <a:rPr lang="cs-CZ" sz="2400" baseline="30000" dirty="0" smtClean="0">
                  <a:solidFill>
                    <a:schemeClr val="tx1"/>
                  </a:solidFill>
                  <a:latin typeface="Comic Sans MS" pitchFamily="66" charset="0"/>
                </a:rPr>
                <a:t>2</a:t>
              </a:r>
              <a:r>
                <a:rPr lang="cs-CZ" sz="2400" dirty="0" smtClean="0">
                  <a:solidFill>
                    <a:schemeClr val="tx1"/>
                  </a:solidFill>
                  <a:latin typeface="Comic Sans MS" pitchFamily="66" charset="0"/>
                </a:rPr>
                <a:t>= h</a:t>
              </a:r>
              <a:r>
                <a:rPr lang="cs-CZ" sz="2400" baseline="30000" dirty="0" smtClean="0">
                  <a:solidFill>
                    <a:schemeClr val="tx1"/>
                  </a:solidFill>
                  <a:latin typeface="Comic Sans MS" pitchFamily="66" charset="0"/>
                </a:rPr>
                <a:t>2 </a:t>
              </a:r>
              <a:r>
                <a:rPr lang="cs-CZ" sz="2400" dirty="0" smtClean="0">
                  <a:solidFill>
                    <a:schemeClr val="tx1"/>
                  </a:solidFill>
                  <a:latin typeface="Comic Sans MS" pitchFamily="66" charset="0"/>
                </a:rPr>
                <a:t>– (   )</a:t>
              </a:r>
              <a:r>
                <a:rPr lang="cs-CZ" sz="2400" baseline="30000" dirty="0" smtClean="0">
                  <a:solidFill>
                    <a:schemeClr val="tx1"/>
                  </a:solidFill>
                  <a:latin typeface="Comic Sans MS" pitchFamily="66" charset="0"/>
                </a:rPr>
                <a:t>2</a:t>
              </a:r>
              <a:endParaRPr lang="cs-CZ" sz="2400" baseline="30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grpSp>
          <p:nvGrpSpPr>
            <p:cNvPr id="104" name="Skupina 103"/>
            <p:cNvGrpSpPr/>
            <p:nvPr/>
          </p:nvGrpSpPr>
          <p:grpSpPr>
            <a:xfrm>
              <a:off x="5839000" y="3933056"/>
              <a:ext cx="360040" cy="760150"/>
              <a:chOff x="7244680" y="5045114"/>
              <a:chExt cx="360040" cy="760150"/>
            </a:xfrm>
          </p:grpSpPr>
          <p:sp>
            <p:nvSpPr>
              <p:cNvPr id="99" name="TextovéPole 98"/>
              <p:cNvSpPr txBox="1"/>
              <p:nvPr/>
            </p:nvSpPr>
            <p:spPr>
              <a:xfrm>
                <a:off x="7244680" y="5045114"/>
                <a:ext cx="36004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000" u="sng" dirty="0" smtClean="0">
                    <a:latin typeface="Comic Sans MS" pitchFamily="66" charset="0"/>
                  </a:rPr>
                  <a:t>u</a:t>
                </a:r>
                <a:endParaRPr lang="cs-CZ" sz="2000" u="sng" dirty="0">
                  <a:latin typeface="Comic Sans MS" pitchFamily="66" charset="0"/>
                </a:endParaRPr>
              </a:p>
            </p:txBody>
          </p:sp>
          <p:sp>
            <p:nvSpPr>
              <p:cNvPr id="100" name="TextovéPole 99"/>
              <p:cNvSpPr txBox="1"/>
              <p:nvPr/>
            </p:nvSpPr>
            <p:spPr>
              <a:xfrm>
                <a:off x="7244680" y="5405154"/>
                <a:ext cx="36004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000" dirty="0" smtClean="0">
                    <a:latin typeface="Comic Sans MS" pitchFamily="66" charset="0"/>
                  </a:rPr>
                  <a:t>2</a:t>
                </a:r>
                <a:endParaRPr lang="cs-CZ" sz="2000" dirty="0">
                  <a:latin typeface="Comic Sans MS" pitchFamily="66" charset="0"/>
                </a:endParaRPr>
              </a:p>
            </p:txBody>
          </p:sp>
        </p:grpSp>
        <p:sp>
          <p:nvSpPr>
            <p:cNvPr id="108" name="TextovéPole 107"/>
            <p:cNvSpPr txBox="1"/>
            <p:nvPr/>
          </p:nvSpPr>
          <p:spPr>
            <a:xfrm>
              <a:off x="4557144" y="4509120"/>
              <a:ext cx="2808312" cy="461665"/>
            </a:xfrm>
            <a:prstGeom prst="rect">
              <a:avLst/>
            </a:prstGeom>
            <a:noFill/>
            <a:ln w="1270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400" dirty="0" smtClean="0">
                  <a:solidFill>
                    <a:schemeClr val="tx1"/>
                  </a:solidFill>
                  <a:latin typeface="Comic Sans MS" pitchFamily="66" charset="0"/>
                </a:rPr>
                <a:t>v</a:t>
              </a:r>
              <a:r>
                <a:rPr lang="cs-CZ" sz="2400" baseline="30000" dirty="0" smtClean="0">
                  <a:solidFill>
                    <a:schemeClr val="tx1"/>
                  </a:solidFill>
                  <a:latin typeface="Comic Sans MS" pitchFamily="66" charset="0"/>
                </a:rPr>
                <a:t>2</a:t>
              </a:r>
              <a:r>
                <a:rPr lang="cs-CZ" sz="2400" dirty="0" smtClean="0">
                  <a:solidFill>
                    <a:schemeClr val="tx1"/>
                  </a:solidFill>
                  <a:latin typeface="Comic Sans MS" pitchFamily="66" charset="0"/>
                </a:rPr>
                <a:t>= 225</a:t>
              </a:r>
              <a:r>
                <a:rPr lang="cs-CZ" sz="2400" baseline="30000" dirty="0" smtClean="0">
                  <a:solidFill>
                    <a:schemeClr val="tx1"/>
                  </a:solidFill>
                  <a:latin typeface="Comic Sans MS" pitchFamily="66" charset="0"/>
                </a:rPr>
                <a:t> </a:t>
              </a:r>
              <a:r>
                <a:rPr lang="cs-CZ" sz="2400" dirty="0" smtClean="0">
                  <a:solidFill>
                    <a:schemeClr val="tx1"/>
                  </a:solidFill>
                  <a:latin typeface="Comic Sans MS" pitchFamily="66" charset="0"/>
                </a:rPr>
                <a:t>– 50 = 175</a:t>
              </a:r>
              <a:endParaRPr lang="cs-CZ" sz="2400" baseline="30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sp>
          <p:nvSpPr>
            <p:cNvPr id="112" name="TextovéPole 111"/>
            <p:cNvSpPr txBox="1"/>
            <p:nvPr/>
          </p:nvSpPr>
          <p:spPr>
            <a:xfrm>
              <a:off x="4326832" y="4941168"/>
              <a:ext cx="2304256" cy="461665"/>
            </a:xfrm>
            <a:prstGeom prst="rect">
              <a:avLst/>
            </a:prstGeom>
            <a:noFill/>
            <a:ln w="1270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400" dirty="0" smtClean="0">
                  <a:solidFill>
                    <a:schemeClr val="tx1"/>
                  </a:solidFill>
                  <a:latin typeface="Comic Sans MS" pitchFamily="66" charset="0"/>
                </a:rPr>
                <a:t>v</a:t>
              </a:r>
              <a:r>
                <a:rPr lang="cs-CZ" sz="2400" baseline="30000" dirty="0" smtClean="0">
                  <a:solidFill>
                    <a:schemeClr val="tx1"/>
                  </a:solidFill>
                  <a:latin typeface="Comic Sans MS" pitchFamily="66" charset="0"/>
                </a:rPr>
                <a:t> </a:t>
              </a:r>
              <a:r>
                <a:rPr lang="cs-CZ" sz="2400" dirty="0" smtClean="0">
                  <a:solidFill>
                    <a:schemeClr val="tx1"/>
                  </a:solidFill>
                  <a:latin typeface="Comic Sans MS" pitchFamily="66" charset="0"/>
                </a:rPr>
                <a:t>= 13,23cm</a:t>
              </a:r>
              <a:endParaRPr lang="cs-CZ" sz="2400" baseline="30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67" name="Skupina 66"/>
          <p:cNvGrpSpPr/>
          <p:nvPr/>
        </p:nvGrpSpPr>
        <p:grpSpPr>
          <a:xfrm>
            <a:off x="4572000" y="1772816"/>
            <a:ext cx="4248472" cy="1645731"/>
            <a:chOff x="4572000" y="1772816"/>
            <a:chExt cx="4248472" cy="1645731"/>
          </a:xfrm>
        </p:grpSpPr>
        <p:grpSp>
          <p:nvGrpSpPr>
            <p:cNvPr id="118" name="Skupina 117"/>
            <p:cNvGrpSpPr/>
            <p:nvPr/>
          </p:nvGrpSpPr>
          <p:grpSpPr>
            <a:xfrm>
              <a:off x="4572000" y="1772816"/>
              <a:ext cx="3744416" cy="1645731"/>
              <a:chOff x="4067944" y="2060848"/>
              <a:chExt cx="3744416" cy="1645731"/>
            </a:xfrm>
          </p:grpSpPr>
          <p:sp>
            <p:nvSpPr>
              <p:cNvPr id="103" name="TextovéPole 102"/>
              <p:cNvSpPr txBox="1"/>
              <p:nvPr/>
            </p:nvSpPr>
            <p:spPr>
              <a:xfrm>
                <a:off x="4067944" y="2060848"/>
                <a:ext cx="2808312" cy="461665"/>
              </a:xfrm>
              <a:prstGeom prst="rect">
                <a:avLst/>
              </a:prstGeom>
              <a:noFill/>
              <a:ln w="12700">
                <a:noFill/>
              </a:ln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2400" dirty="0" smtClean="0">
                    <a:solidFill>
                      <a:schemeClr val="tx1"/>
                    </a:solidFill>
                    <a:latin typeface="Comic Sans MS" pitchFamily="66" charset="0"/>
                  </a:rPr>
                  <a:t>u</a:t>
                </a:r>
                <a:r>
                  <a:rPr lang="cs-CZ" sz="2400" baseline="30000" dirty="0" smtClean="0">
                    <a:solidFill>
                      <a:schemeClr val="tx1"/>
                    </a:solidFill>
                    <a:latin typeface="Comic Sans MS" pitchFamily="66" charset="0"/>
                  </a:rPr>
                  <a:t>2</a:t>
                </a:r>
                <a:r>
                  <a:rPr lang="cs-CZ" sz="2400" dirty="0" smtClean="0">
                    <a:solidFill>
                      <a:schemeClr val="tx1"/>
                    </a:solidFill>
                    <a:latin typeface="Comic Sans MS" pitchFamily="66" charset="0"/>
                  </a:rPr>
                  <a:t>= a</a:t>
                </a:r>
                <a:r>
                  <a:rPr lang="cs-CZ" sz="2400" baseline="30000" dirty="0" smtClean="0">
                    <a:solidFill>
                      <a:schemeClr val="tx1"/>
                    </a:solidFill>
                    <a:latin typeface="Comic Sans MS" pitchFamily="66" charset="0"/>
                  </a:rPr>
                  <a:t>2 </a:t>
                </a:r>
                <a:r>
                  <a:rPr lang="cs-CZ" sz="2400" dirty="0" smtClean="0">
                    <a:solidFill>
                      <a:schemeClr val="tx1"/>
                    </a:solidFill>
                    <a:latin typeface="Comic Sans MS" pitchFamily="66" charset="0"/>
                  </a:rPr>
                  <a:t>+ </a:t>
                </a:r>
                <a:r>
                  <a:rPr lang="cs-CZ" sz="2400" dirty="0" err="1" smtClean="0">
                    <a:solidFill>
                      <a:schemeClr val="tx1"/>
                    </a:solidFill>
                    <a:latin typeface="Comic Sans MS" pitchFamily="66" charset="0"/>
                  </a:rPr>
                  <a:t>a</a:t>
                </a:r>
                <a:r>
                  <a:rPr lang="cs-CZ" sz="2400" baseline="30000" dirty="0" err="1" smtClean="0">
                    <a:solidFill>
                      <a:schemeClr val="tx1"/>
                    </a:solidFill>
                    <a:latin typeface="Comic Sans MS" pitchFamily="66" charset="0"/>
                  </a:rPr>
                  <a:t>2</a:t>
                </a:r>
                <a:endParaRPr lang="cs-CZ" sz="2400" baseline="30000" dirty="0">
                  <a:solidFill>
                    <a:schemeClr val="tx1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79" name="TextovéPole 78"/>
              <p:cNvSpPr txBox="1"/>
              <p:nvPr/>
            </p:nvSpPr>
            <p:spPr>
              <a:xfrm>
                <a:off x="4139952" y="2449464"/>
                <a:ext cx="3672408" cy="461665"/>
              </a:xfrm>
              <a:prstGeom prst="rect">
                <a:avLst/>
              </a:prstGeom>
              <a:noFill/>
              <a:ln w="12700">
                <a:noFill/>
              </a:ln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2400" dirty="0" smtClean="0">
                    <a:solidFill>
                      <a:schemeClr val="tx1"/>
                    </a:solidFill>
                    <a:latin typeface="Comic Sans MS" pitchFamily="66" charset="0"/>
                  </a:rPr>
                  <a:t>u</a:t>
                </a:r>
                <a:r>
                  <a:rPr lang="cs-CZ" sz="2400" baseline="30000" dirty="0" smtClean="0">
                    <a:solidFill>
                      <a:schemeClr val="tx1"/>
                    </a:solidFill>
                    <a:latin typeface="Comic Sans MS" pitchFamily="66" charset="0"/>
                  </a:rPr>
                  <a:t>2</a:t>
                </a:r>
                <a:r>
                  <a:rPr lang="cs-CZ" sz="2400" dirty="0" smtClean="0">
                    <a:solidFill>
                      <a:schemeClr val="tx1"/>
                    </a:solidFill>
                    <a:latin typeface="Comic Sans MS" pitchFamily="66" charset="0"/>
                  </a:rPr>
                  <a:t>= 100+100=200</a:t>
                </a:r>
                <a:endParaRPr lang="cs-CZ" sz="2400" baseline="30000" dirty="0">
                  <a:solidFill>
                    <a:schemeClr val="tx1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80" name="TextovéPole 79"/>
              <p:cNvSpPr txBox="1"/>
              <p:nvPr/>
            </p:nvSpPr>
            <p:spPr>
              <a:xfrm>
                <a:off x="4139952" y="2852936"/>
                <a:ext cx="2808312" cy="461665"/>
              </a:xfrm>
              <a:prstGeom prst="rect">
                <a:avLst/>
              </a:prstGeom>
              <a:noFill/>
              <a:ln w="12700">
                <a:noFill/>
              </a:ln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2400" dirty="0" smtClean="0">
                    <a:solidFill>
                      <a:schemeClr val="tx1"/>
                    </a:solidFill>
                    <a:latin typeface="Comic Sans MS" pitchFamily="66" charset="0"/>
                  </a:rPr>
                  <a:t>u =14,14cm</a:t>
                </a:r>
                <a:endParaRPr lang="cs-CZ" sz="2400" baseline="30000" dirty="0">
                  <a:solidFill>
                    <a:schemeClr val="tx1"/>
                  </a:solidFill>
                  <a:latin typeface="Comic Sans MS" pitchFamily="66" charset="0"/>
                </a:endParaRPr>
              </a:p>
            </p:txBody>
          </p:sp>
          <p:grpSp>
            <p:nvGrpSpPr>
              <p:cNvPr id="82" name="Skupina 81"/>
              <p:cNvGrpSpPr/>
              <p:nvPr/>
            </p:nvGrpSpPr>
            <p:grpSpPr>
              <a:xfrm>
                <a:off x="6660232" y="2916812"/>
                <a:ext cx="360040" cy="789767"/>
                <a:chOff x="3275856" y="5765194"/>
                <a:chExt cx="360040" cy="789767"/>
              </a:xfrm>
            </p:grpSpPr>
            <p:sp>
              <p:nvSpPr>
                <p:cNvPr id="83" name="TextovéPole 82"/>
                <p:cNvSpPr txBox="1"/>
                <p:nvPr/>
              </p:nvSpPr>
              <p:spPr>
                <a:xfrm>
                  <a:off x="3275856" y="5765194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cs-CZ" sz="2400" u="sng" dirty="0" smtClean="0">
                      <a:solidFill>
                        <a:prstClr val="black"/>
                      </a:solidFill>
                      <a:latin typeface="Comic Sans MS" pitchFamily="66" charset="0"/>
                    </a:rPr>
                    <a:t>u</a:t>
                  </a:r>
                  <a:endParaRPr lang="cs-CZ" sz="2000" u="sng" dirty="0">
                    <a:solidFill>
                      <a:schemeClr val="accent6">
                        <a:lumMod val="50000"/>
                      </a:schemeClr>
                    </a:solidFill>
                    <a:latin typeface="Comic Sans MS" pitchFamily="66" charset="0"/>
                  </a:endParaRPr>
                </a:p>
              </p:txBody>
            </p:sp>
            <p:sp>
              <p:nvSpPr>
                <p:cNvPr id="84" name="TextovéPole 83"/>
                <p:cNvSpPr txBox="1"/>
                <p:nvPr/>
              </p:nvSpPr>
              <p:spPr>
                <a:xfrm>
                  <a:off x="3275856" y="6093296"/>
                  <a:ext cx="36004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cs-CZ" sz="2400" dirty="0" smtClean="0">
                      <a:solidFill>
                        <a:prstClr val="black"/>
                      </a:solidFill>
                      <a:latin typeface="Comic Sans MS" pitchFamily="66" charset="0"/>
                    </a:rPr>
                    <a:t>2</a:t>
                  </a:r>
                  <a:endParaRPr lang="cs-CZ" sz="2000" dirty="0">
                    <a:latin typeface="Comic Sans MS" pitchFamily="66" charset="0"/>
                  </a:endParaRPr>
                </a:p>
              </p:txBody>
            </p:sp>
          </p:grpSp>
        </p:grpSp>
        <p:sp>
          <p:nvSpPr>
            <p:cNvPr id="64" name="TextovéPole 63"/>
            <p:cNvSpPr txBox="1"/>
            <p:nvPr/>
          </p:nvSpPr>
          <p:spPr>
            <a:xfrm>
              <a:off x="7380312" y="2780928"/>
              <a:ext cx="1440160" cy="461665"/>
            </a:xfrm>
            <a:prstGeom prst="rect">
              <a:avLst/>
            </a:prstGeom>
            <a:noFill/>
            <a:ln w="1270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400" dirty="0" smtClean="0">
                  <a:solidFill>
                    <a:schemeClr val="tx1"/>
                  </a:solidFill>
                  <a:latin typeface="Comic Sans MS" pitchFamily="66" charset="0"/>
                </a:rPr>
                <a:t>=7,07cm</a:t>
              </a:r>
              <a:endParaRPr lang="cs-CZ" sz="2400" baseline="30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</p:grpSp>
      <p:sp>
        <p:nvSpPr>
          <p:cNvPr id="117" name="TextovéPole 116"/>
          <p:cNvSpPr txBox="1"/>
          <p:nvPr/>
        </p:nvSpPr>
        <p:spPr>
          <a:xfrm>
            <a:off x="3995936" y="5661248"/>
            <a:ext cx="4536504" cy="769441"/>
          </a:xfrm>
          <a:prstGeom prst="rect">
            <a:avLst/>
          </a:prstGeom>
          <a:noFill/>
          <a:ln w="1270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2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3. Dál počítáme dosazením do vzorce pro objem jehlanu.</a:t>
            </a:r>
            <a:endParaRPr lang="cs-CZ" sz="2200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  <p:bldP spid="102" grpId="0"/>
      <p:bldP spid="71" grpId="0" animBg="1"/>
      <p:bldP spid="94" grpId="0"/>
      <p:bldP spid="1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251520" y="188640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400" dirty="0"/>
          </a:p>
        </p:txBody>
      </p:sp>
      <p:sp>
        <p:nvSpPr>
          <p:cNvPr id="57" name="Volný tvar 56"/>
          <p:cNvSpPr/>
          <p:nvPr/>
        </p:nvSpPr>
        <p:spPr>
          <a:xfrm>
            <a:off x="2286000" y="1985963"/>
            <a:ext cx="1828800" cy="2686050"/>
          </a:xfrm>
          <a:custGeom>
            <a:avLst/>
            <a:gdLst>
              <a:gd name="connsiteX0" fmla="*/ 0 w 1828800"/>
              <a:gd name="connsiteY0" fmla="*/ 0 h 2686050"/>
              <a:gd name="connsiteX1" fmla="*/ 71438 w 1828800"/>
              <a:gd name="connsiteY1" fmla="*/ 2686050 h 2686050"/>
              <a:gd name="connsiteX2" fmla="*/ 1828800 w 1828800"/>
              <a:gd name="connsiteY2" fmla="*/ 2228850 h 2686050"/>
              <a:gd name="connsiteX3" fmla="*/ 0 w 1828800"/>
              <a:gd name="connsiteY3" fmla="*/ 0 h 2686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8800" h="2686050">
                <a:moveTo>
                  <a:pt x="0" y="0"/>
                </a:moveTo>
                <a:lnTo>
                  <a:pt x="71438" y="2686050"/>
                </a:lnTo>
                <a:lnTo>
                  <a:pt x="1828800" y="222885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  <a:alpha val="5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3" name="TextovéPole 32"/>
          <p:cNvSpPr txBox="1"/>
          <p:nvPr/>
        </p:nvSpPr>
        <p:spPr>
          <a:xfrm>
            <a:off x="323528" y="188640"/>
            <a:ext cx="8496944" cy="769441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</a:rPr>
              <a:t>Vypočítej objem pravidelného čtyřbokého jehlanu, jehož podstavná hrana má délku 10cm a boční hrana je dlouhá 15cm.</a:t>
            </a:r>
            <a:endParaRPr lang="cs-CZ" sz="2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cxnSp>
        <p:nvCxnSpPr>
          <p:cNvPr id="22" name="Přímá spojovací čára 21"/>
          <p:cNvCxnSpPr/>
          <p:nvPr/>
        </p:nvCxnSpPr>
        <p:spPr>
          <a:xfrm>
            <a:off x="467544" y="5171480"/>
            <a:ext cx="2736304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Přímá spojovací čára 29"/>
          <p:cNvCxnSpPr/>
          <p:nvPr/>
        </p:nvCxnSpPr>
        <p:spPr>
          <a:xfrm rot="18900000" flipV="1">
            <a:off x="3003508" y="4695225"/>
            <a:ext cx="1368000" cy="0"/>
          </a:xfrm>
          <a:prstGeom prst="line">
            <a:avLst/>
          </a:prstGeom>
          <a:ln w="19050">
            <a:prstDash val="soli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Přímá spojovací čára 40"/>
          <p:cNvCxnSpPr/>
          <p:nvPr/>
        </p:nvCxnSpPr>
        <p:spPr>
          <a:xfrm flipV="1">
            <a:off x="467544" y="1916832"/>
            <a:ext cx="1800200" cy="324036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Přímá spojovací čára 44"/>
          <p:cNvCxnSpPr/>
          <p:nvPr/>
        </p:nvCxnSpPr>
        <p:spPr>
          <a:xfrm>
            <a:off x="2267744" y="1916832"/>
            <a:ext cx="936104" cy="324036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Přímá spojovací čára 48"/>
          <p:cNvCxnSpPr/>
          <p:nvPr/>
        </p:nvCxnSpPr>
        <p:spPr>
          <a:xfrm>
            <a:off x="2267744" y="1916832"/>
            <a:ext cx="1872208" cy="2304256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" name="Skupina 61"/>
          <p:cNvGrpSpPr/>
          <p:nvPr/>
        </p:nvGrpSpPr>
        <p:grpSpPr>
          <a:xfrm>
            <a:off x="280096" y="1556792"/>
            <a:ext cx="4094778" cy="4000510"/>
            <a:chOff x="280096" y="1556792"/>
            <a:chExt cx="4094778" cy="4000510"/>
          </a:xfrm>
        </p:grpSpPr>
        <p:sp>
          <p:nvSpPr>
            <p:cNvPr id="17" name="TextovéPole 16"/>
            <p:cNvSpPr txBox="1"/>
            <p:nvPr/>
          </p:nvSpPr>
          <p:spPr>
            <a:xfrm>
              <a:off x="1403648" y="5157192"/>
              <a:ext cx="151216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000" dirty="0" smtClean="0">
                  <a:latin typeface="Comic Sans MS" pitchFamily="66" charset="0"/>
                </a:rPr>
                <a:t>a = 10cm</a:t>
              </a:r>
              <a:endParaRPr lang="cs-CZ" sz="2000" dirty="0">
                <a:latin typeface="Comic Sans MS" pitchFamily="66" charset="0"/>
              </a:endParaRPr>
            </a:p>
          </p:txBody>
        </p:sp>
        <p:sp>
          <p:nvSpPr>
            <p:cNvPr id="38" name="TextovéPole 37"/>
            <p:cNvSpPr txBox="1"/>
            <p:nvPr/>
          </p:nvSpPr>
          <p:spPr>
            <a:xfrm>
              <a:off x="2339752" y="1556792"/>
              <a:ext cx="43204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000" dirty="0" smtClean="0">
                  <a:latin typeface="Comic Sans MS" pitchFamily="66" charset="0"/>
                </a:rPr>
                <a:t>V</a:t>
              </a:r>
              <a:endParaRPr lang="cs-CZ" sz="2000" dirty="0">
                <a:latin typeface="Comic Sans MS" pitchFamily="66" charset="0"/>
              </a:endParaRPr>
            </a:p>
          </p:txBody>
        </p:sp>
        <p:grpSp>
          <p:nvGrpSpPr>
            <p:cNvPr id="3" name="Skupina 52"/>
            <p:cNvGrpSpPr/>
            <p:nvPr/>
          </p:nvGrpSpPr>
          <p:grpSpPr>
            <a:xfrm>
              <a:off x="280096" y="1916832"/>
              <a:ext cx="4094778" cy="3254648"/>
              <a:chOff x="5049222" y="2636912"/>
              <a:chExt cx="4094778" cy="3254648"/>
            </a:xfrm>
          </p:grpSpPr>
          <p:cxnSp>
            <p:nvCxnSpPr>
              <p:cNvPr id="43" name="Přímá spojovací čára 42"/>
              <p:cNvCxnSpPr/>
              <p:nvPr/>
            </p:nvCxnSpPr>
            <p:spPr>
              <a:xfrm>
                <a:off x="6209134" y="4941168"/>
                <a:ext cx="2736304" cy="0"/>
              </a:xfrm>
              <a:prstGeom prst="line">
                <a:avLst/>
              </a:prstGeom>
              <a:ln w="28575">
                <a:prstDash val="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2" name="Přímá spojovací čára 41"/>
              <p:cNvCxnSpPr/>
              <p:nvPr/>
            </p:nvCxnSpPr>
            <p:spPr>
              <a:xfrm>
                <a:off x="5240036" y="5891560"/>
                <a:ext cx="2736304" cy="0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4" name="Přímá spojovací čára 43"/>
              <p:cNvCxnSpPr/>
              <p:nvPr/>
            </p:nvCxnSpPr>
            <p:spPr>
              <a:xfrm rot="18900000" flipV="1">
                <a:off x="5049222" y="5415304"/>
                <a:ext cx="1368000" cy="0"/>
              </a:xfrm>
              <a:prstGeom prst="line">
                <a:avLst/>
              </a:prstGeom>
              <a:ln w="28575">
                <a:prstDash val="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6" name="Přímá spojovací čára 45"/>
              <p:cNvCxnSpPr/>
              <p:nvPr/>
            </p:nvCxnSpPr>
            <p:spPr>
              <a:xfrm rot="18900000" flipV="1">
                <a:off x="7776000" y="5415305"/>
                <a:ext cx="1368000" cy="0"/>
              </a:xfrm>
              <a:prstGeom prst="line">
                <a:avLst/>
              </a:prstGeom>
              <a:ln w="28575">
                <a:prstDash val="soli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7" name="Přímá spojovací čára 46"/>
              <p:cNvCxnSpPr/>
              <p:nvPr/>
            </p:nvCxnSpPr>
            <p:spPr>
              <a:xfrm flipV="1">
                <a:off x="5240036" y="2636912"/>
                <a:ext cx="1800200" cy="3240360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0" name="Přímá spojovací čára 49"/>
              <p:cNvCxnSpPr/>
              <p:nvPr/>
            </p:nvCxnSpPr>
            <p:spPr>
              <a:xfrm>
                <a:off x="7040236" y="2636912"/>
                <a:ext cx="1872208" cy="230425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1" name="Přímá spojovací čára 50"/>
              <p:cNvCxnSpPr/>
              <p:nvPr/>
            </p:nvCxnSpPr>
            <p:spPr>
              <a:xfrm flipV="1">
                <a:off x="6176140" y="2636912"/>
                <a:ext cx="864096" cy="2304256"/>
              </a:xfrm>
              <a:prstGeom prst="line">
                <a:avLst/>
              </a:prstGeom>
              <a:ln w="28575">
                <a:prstDash val="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8" name="Přímá spojovací čára 47"/>
              <p:cNvCxnSpPr/>
              <p:nvPr/>
            </p:nvCxnSpPr>
            <p:spPr>
              <a:xfrm>
                <a:off x="7040236" y="2636912"/>
                <a:ext cx="936104" cy="3240360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89" name="Přímá spojovací čára 88"/>
          <p:cNvCxnSpPr/>
          <p:nvPr/>
        </p:nvCxnSpPr>
        <p:spPr>
          <a:xfrm flipV="1">
            <a:off x="467544" y="4221088"/>
            <a:ext cx="3672408" cy="936104"/>
          </a:xfrm>
          <a:prstGeom prst="line">
            <a:avLst/>
          </a:prstGeom>
          <a:ln w="158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Přímá spojovací čára 90"/>
          <p:cNvCxnSpPr/>
          <p:nvPr/>
        </p:nvCxnSpPr>
        <p:spPr>
          <a:xfrm>
            <a:off x="1475656" y="4221088"/>
            <a:ext cx="1728192" cy="936104"/>
          </a:xfrm>
          <a:prstGeom prst="line">
            <a:avLst/>
          </a:prstGeom>
          <a:ln w="158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Přímá spojovací čára 92"/>
          <p:cNvCxnSpPr/>
          <p:nvPr/>
        </p:nvCxnSpPr>
        <p:spPr>
          <a:xfrm flipH="1" flipV="1">
            <a:off x="2267744" y="1916832"/>
            <a:ext cx="72008" cy="2736304"/>
          </a:xfrm>
          <a:prstGeom prst="line">
            <a:avLst/>
          </a:prstGeom>
          <a:ln w="158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ovéPole 54"/>
          <p:cNvSpPr txBox="1"/>
          <p:nvPr/>
        </p:nvSpPr>
        <p:spPr>
          <a:xfrm>
            <a:off x="2915816" y="2420888"/>
            <a:ext cx="1296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Comic Sans MS" pitchFamily="66" charset="0"/>
              </a:rPr>
              <a:t>h = 15cm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56" name="TextovéPole 55"/>
          <p:cNvSpPr txBox="1"/>
          <p:nvPr/>
        </p:nvSpPr>
        <p:spPr>
          <a:xfrm>
            <a:off x="2267744" y="3356992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Comic Sans MS" pitchFamily="66" charset="0"/>
              </a:rPr>
              <a:t>v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58" name="Oblouk 57"/>
          <p:cNvSpPr/>
          <p:nvPr/>
        </p:nvSpPr>
        <p:spPr>
          <a:xfrm>
            <a:off x="1921992" y="4293096"/>
            <a:ext cx="792088" cy="576064"/>
          </a:xfrm>
          <a:prstGeom prst="arc">
            <a:avLst>
              <a:gd name="adj1" fmla="val 16200000"/>
              <a:gd name="adj2" fmla="val 21558449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9" name="Elipsa 58"/>
          <p:cNvSpPr/>
          <p:nvPr/>
        </p:nvSpPr>
        <p:spPr>
          <a:xfrm>
            <a:off x="2455760" y="4451400"/>
            <a:ext cx="72008" cy="457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1" name="Přímá spojovací čára 60"/>
          <p:cNvCxnSpPr>
            <a:endCxn id="57" idx="2"/>
          </p:cNvCxnSpPr>
          <p:nvPr/>
        </p:nvCxnSpPr>
        <p:spPr>
          <a:xfrm flipV="1">
            <a:off x="467544" y="4214813"/>
            <a:ext cx="3647256" cy="942379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Skupina 65"/>
          <p:cNvGrpSpPr/>
          <p:nvPr/>
        </p:nvGrpSpPr>
        <p:grpSpPr>
          <a:xfrm>
            <a:off x="3059832" y="3717032"/>
            <a:ext cx="360040" cy="760150"/>
            <a:chOff x="3707904" y="5517232"/>
            <a:chExt cx="360040" cy="760150"/>
          </a:xfrm>
        </p:grpSpPr>
        <p:sp>
          <p:nvSpPr>
            <p:cNvPr id="62" name="TextovéPole 61"/>
            <p:cNvSpPr txBox="1"/>
            <p:nvPr/>
          </p:nvSpPr>
          <p:spPr>
            <a:xfrm>
              <a:off x="3707904" y="5517232"/>
              <a:ext cx="36004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000" u="sng" dirty="0" smtClean="0">
                  <a:solidFill>
                    <a:schemeClr val="accent6">
                      <a:lumMod val="50000"/>
                    </a:schemeClr>
                  </a:solidFill>
                  <a:latin typeface="Comic Sans MS" pitchFamily="66" charset="0"/>
                </a:rPr>
                <a:t>u</a:t>
              </a:r>
              <a:endParaRPr lang="cs-CZ" sz="2000" u="sng" dirty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endParaRPr>
            </a:p>
          </p:txBody>
        </p:sp>
        <p:sp>
          <p:nvSpPr>
            <p:cNvPr id="65" name="TextovéPole 64"/>
            <p:cNvSpPr txBox="1"/>
            <p:nvPr/>
          </p:nvSpPr>
          <p:spPr>
            <a:xfrm>
              <a:off x="3707904" y="5877272"/>
              <a:ext cx="36004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000" dirty="0" smtClean="0">
                  <a:solidFill>
                    <a:schemeClr val="accent6">
                      <a:lumMod val="50000"/>
                    </a:schemeClr>
                  </a:solidFill>
                  <a:latin typeface="Comic Sans MS" pitchFamily="66" charset="0"/>
                </a:rPr>
                <a:t>2</a:t>
              </a:r>
              <a:endParaRPr lang="cs-CZ" sz="2000" dirty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endParaRPr>
            </a:p>
          </p:txBody>
        </p:sp>
      </p:grpSp>
      <p:sp>
        <p:nvSpPr>
          <p:cNvPr id="71" name="Volný tvar 70"/>
          <p:cNvSpPr/>
          <p:nvPr/>
        </p:nvSpPr>
        <p:spPr>
          <a:xfrm>
            <a:off x="428625" y="4229100"/>
            <a:ext cx="3700463" cy="957263"/>
          </a:xfrm>
          <a:custGeom>
            <a:avLst/>
            <a:gdLst>
              <a:gd name="connsiteX0" fmla="*/ 71438 w 3700463"/>
              <a:gd name="connsiteY0" fmla="*/ 942975 h 957263"/>
              <a:gd name="connsiteX1" fmla="*/ 2771775 w 3700463"/>
              <a:gd name="connsiteY1" fmla="*/ 942975 h 957263"/>
              <a:gd name="connsiteX2" fmla="*/ 3700463 w 3700463"/>
              <a:gd name="connsiteY2" fmla="*/ 0 h 957263"/>
              <a:gd name="connsiteX3" fmla="*/ 0 w 3700463"/>
              <a:gd name="connsiteY3" fmla="*/ 957263 h 957263"/>
              <a:gd name="connsiteX4" fmla="*/ 71438 w 3700463"/>
              <a:gd name="connsiteY4" fmla="*/ 942975 h 957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00463" h="957263">
                <a:moveTo>
                  <a:pt x="71438" y="942975"/>
                </a:moveTo>
                <a:lnTo>
                  <a:pt x="2771775" y="942975"/>
                </a:lnTo>
                <a:lnTo>
                  <a:pt x="3700463" y="0"/>
                </a:lnTo>
                <a:lnTo>
                  <a:pt x="0" y="957263"/>
                </a:lnTo>
                <a:lnTo>
                  <a:pt x="71438" y="942975"/>
                </a:lnTo>
                <a:close/>
              </a:path>
            </a:pathLst>
          </a:custGeom>
          <a:solidFill>
            <a:schemeClr val="accent6">
              <a:lumMod val="7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92" name="Přímá spojovací čára 91"/>
          <p:cNvCxnSpPr>
            <a:endCxn id="71" idx="2"/>
          </p:cNvCxnSpPr>
          <p:nvPr/>
        </p:nvCxnSpPr>
        <p:spPr>
          <a:xfrm flipV="1">
            <a:off x="2339752" y="4229100"/>
            <a:ext cx="1789336" cy="424036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Přímá spojovací čára 96"/>
          <p:cNvCxnSpPr>
            <a:endCxn id="57" idx="0"/>
          </p:cNvCxnSpPr>
          <p:nvPr/>
        </p:nvCxnSpPr>
        <p:spPr>
          <a:xfrm flipH="1" flipV="1">
            <a:off x="2286000" y="1985963"/>
            <a:ext cx="53752" cy="2667173"/>
          </a:xfrm>
          <a:prstGeom prst="line">
            <a:avLst/>
          </a:prstGeom>
          <a:ln w="317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ovéPole 116"/>
          <p:cNvSpPr txBox="1"/>
          <p:nvPr/>
        </p:nvSpPr>
        <p:spPr>
          <a:xfrm>
            <a:off x="4067944" y="1052736"/>
            <a:ext cx="4536504" cy="769441"/>
          </a:xfrm>
          <a:prstGeom prst="rect">
            <a:avLst/>
          </a:prstGeom>
          <a:noFill/>
          <a:ln w="1270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2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3. Dál počítáme dosazením do </a:t>
            </a:r>
            <a:r>
              <a:rPr lang="cs-CZ" sz="2200" u="sng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vzorce pro objem jehlanu.</a:t>
            </a:r>
            <a:endParaRPr lang="cs-CZ" sz="2200" u="sng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grpSp>
        <p:nvGrpSpPr>
          <p:cNvPr id="60" name="Skupina 59"/>
          <p:cNvGrpSpPr/>
          <p:nvPr/>
        </p:nvGrpSpPr>
        <p:grpSpPr>
          <a:xfrm>
            <a:off x="4139952" y="1772816"/>
            <a:ext cx="3744416" cy="1027276"/>
            <a:chOff x="4427984" y="1465620"/>
            <a:chExt cx="3744416" cy="1027276"/>
          </a:xfrm>
        </p:grpSpPr>
        <p:sp>
          <p:nvSpPr>
            <p:cNvPr id="63" name="TextovéPole 62"/>
            <p:cNvSpPr txBox="1"/>
            <p:nvPr/>
          </p:nvSpPr>
          <p:spPr>
            <a:xfrm>
              <a:off x="4427984" y="1628800"/>
              <a:ext cx="3744416" cy="584775"/>
            </a:xfrm>
            <a:prstGeom prst="rect">
              <a:avLst/>
            </a:prstGeom>
            <a:noFill/>
            <a:ln w="1905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3200" dirty="0" smtClean="0">
                  <a:solidFill>
                    <a:schemeClr val="tx1"/>
                  </a:solidFill>
                  <a:latin typeface="Comic Sans MS" pitchFamily="66" charset="0"/>
                </a:rPr>
                <a:t>V =       </a:t>
              </a:r>
              <a:r>
                <a:rPr lang="cs-CZ" sz="3200" dirty="0" err="1" smtClean="0">
                  <a:solidFill>
                    <a:schemeClr val="tx1"/>
                  </a:solidFill>
                  <a:latin typeface="Comic Sans MS" pitchFamily="66" charset="0"/>
                </a:rPr>
                <a:t>S</a:t>
              </a:r>
              <a:r>
                <a:rPr lang="cs-CZ" sz="3200" baseline="-25000" dirty="0" err="1" smtClean="0">
                  <a:solidFill>
                    <a:schemeClr val="tx1"/>
                  </a:solidFill>
                  <a:latin typeface="Comic Sans MS" pitchFamily="66" charset="0"/>
                </a:rPr>
                <a:t>p</a:t>
              </a:r>
              <a:r>
                <a:rPr lang="cs-CZ" sz="3200" dirty="0" smtClean="0">
                  <a:solidFill>
                    <a:schemeClr val="tx1"/>
                  </a:solidFill>
                  <a:latin typeface="Comic Sans MS" pitchFamily="66" charset="0"/>
                </a:rPr>
                <a:t> . v</a:t>
              </a:r>
              <a:endParaRPr lang="cs-CZ" sz="3200" baseline="-25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grpSp>
          <p:nvGrpSpPr>
            <p:cNvPr id="64" name="Skupina 64"/>
            <p:cNvGrpSpPr/>
            <p:nvPr/>
          </p:nvGrpSpPr>
          <p:grpSpPr>
            <a:xfrm>
              <a:off x="5796136" y="1465620"/>
              <a:ext cx="576064" cy="1027276"/>
              <a:chOff x="4355976" y="2420888"/>
              <a:chExt cx="576064" cy="1027276"/>
            </a:xfrm>
          </p:grpSpPr>
          <p:sp>
            <p:nvSpPr>
              <p:cNvPr id="66" name="TextovéPole 65"/>
              <p:cNvSpPr txBox="1"/>
              <p:nvPr/>
            </p:nvSpPr>
            <p:spPr>
              <a:xfrm>
                <a:off x="4427984" y="2420888"/>
                <a:ext cx="504056" cy="523220"/>
              </a:xfrm>
              <a:prstGeom prst="rect">
                <a:avLst/>
              </a:prstGeom>
              <a:noFill/>
              <a:ln w="19050">
                <a:noFill/>
              </a:ln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2800" dirty="0" smtClean="0">
                    <a:solidFill>
                      <a:schemeClr val="tx1"/>
                    </a:solidFill>
                    <a:latin typeface="Comic Sans MS" pitchFamily="66" charset="0"/>
                  </a:rPr>
                  <a:t>1</a:t>
                </a:r>
                <a:endParaRPr lang="cs-CZ" sz="2800" baseline="-25000" dirty="0">
                  <a:solidFill>
                    <a:schemeClr val="tx1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67" name="TextovéPole 66"/>
              <p:cNvSpPr txBox="1"/>
              <p:nvPr/>
            </p:nvSpPr>
            <p:spPr>
              <a:xfrm>
                <a:off x="4427984" y="2924944"/>
                <a:ext cx="504056" cy="523220"/>
              </a:xfrm>
              <a:prstGeom prst="rect">
                <a:avLst/>
              </a:prstGeom>
              <a:noFill/>
              <a:ln w="19050">
                <a:noFill/>
              </a:ln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2800" dirty="0" smtClean="0">
                    <a:solidFill>
                      <a:schemeClr val="tx1"/>
                    </a:solidFill>
                    <a:latin typeface="Comic Sans MS" pitchFamily="66" charset="0"/>
                  </a:rPr>
                  <a:t>3</a:t>
                </a:r>
                <a:endParaRPr lang="cs-CZ" sz="2800" baseline="-25000" dirty="0">
                  <a:solidFill>
                    <a:schemeClr val="tx1"/>
                  </a:solidFill>
                  <a:latin typeface="Comic Sans MS" pitchFamily="66" charset="0"/>
                </a:endParaRPr>
              </a:p>
            </p:txBody>
          </p:sp>
          <p:cxnSp>
            <p:nvCxnSpPr>
              <p:cNvPr id="68" name="Přímá spojovací čára 67"/>
              <p:cNvCxnSpPr/>
              <p:nvPr/>
            </p:nvCxnSpPr>
            <p:spPr>
              <a:xfrm>
                <a:off x="4355976" y="2924944"/>
                <a:ext cx="57606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9" name="Skupina 68"/>
          <p:cNvGrpSpPr/>
          <p:nvPr/>
        </p:nvGrpSpPr>
        <p:grpSpPr>
          <a:xfrm>
            <a:off x="4427984" y="2708920"/>
            <a:ext cx="4248472" cy="1027276"/>
            <a:chOff x="4427984" y="1465620"/>
            <a:chExt cx="4248472" cy="1027276"/>
          </a:xfrm>
        </p:grpSpPr>
        <p:sp>
          <p:nvSpPr>
            <p:cNvPr id="70" name="TextovéPole 69"/>
            <p:cNvSpPr txBox="1"/>
            <p:nvPr/>
          </p:nvSpPr>
          <p:spPr>
            <a:xfrm>
              <a:off x="4427984" y="1628800"/>
              <a:ext cx="4248472" cy="584775"/>
            </a:xfrm>
            <a:prstGeom prst="rect">
              <a:avLst/>
            </a:prstGeom>
            <a:noFill/>
            <a:ln w="1905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3200" dirty="0" smtClean="0">
                  <a:solidFill>
                    <a:schemeClr val="tx1"/>
                  </a:solidFill>
                  <a:latin typeface="Comic Sans MS" pitchFamily="66" charset="0"/>
                </a:rPr>
                <a:t>V =       100 . 13,23</a:t>
              </a:r>
              <a:endParaRPr lang="cs-CZ" sz="3200" baseline="-25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grpSp>
          <p:nvGrpSpPr>
            <p:cNvPr id="72" name="Skupina 64"/>
            <p:cNvGrpSpPr/>
            <p:nvPr/>
          </p:nvGrpSpPr>
          <p:grpSpPr>
            <a:xfrm>
              <a:off x="5508104" y="1465620"/>
              <a:ext cx="576064" cy="1027276"/>
              <a:chOff x="4067944" y="2420888"/>
              <a:chExt cx="576064" cy="1027276"/>
            </a:xfrm>
          </p:grpSpPr>
          <p:sp>
            <p:nvSpPr>
              <p:cNvPr id="73" name="TextovéPole 72"/>
              <p:cNvSpPr txBox="1"/>
              <p:nvPr/>
            </p:nvSpPr>
            <p:spPr>
              <a:xfrm>
                <a:off x="4139952" y="2420888"/>
                <a:ext cx="504056" cy="523220"/>
              </a:xfrm>
              <a:prstGeom prst="rect">
                <a:avLst/>
              </a:prstGeom>
              <a:noFill/>
              <a:ln w="19050">
                <a:noFill/>
              </a:ln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2800" dirty="0" smtClean="0">
                    <a:solidFill>
                      <a:schemeClr val="tx1"/>
                    </a:solidFill>
                    <a:latin typeface="Comic Sans MS" pitchFamily="66" charset="0"/>
                  </a:rPr>
                  <a:t>1</a:t>
                </a:r>
                <a:endParaRPr lang="cs-CZ" sz="2800" baseline="-25000" dirty="0">
                  <a:solidFill>
                    <a:schemeClr val="tx1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74" name="TextovéPole 73"/>
              <p:cNvSpPr txBox="1"/>
              <p:nvPr/>
            </p:nvSpPr>
            <p:spPr>
              <a:xfrm>
                <a:off x="4139952" y="2924944"/>
                <a:ext cx="504056" cy="523220"/>
              </a:xfrm>
              <a:prstGeom prst="rect">
                <a:avLst/>
              </a:prstGeom>
              <a:noFill/>
              <a:ln w="19050">
                <a:noFill/>
              </a:ln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2800" dirty="0" smtClean="0">
                    <a:solidFill>
                      <a:schemeClr val="tx1"/>
                    </a:solidFill>
                    <a:latin typeface="Comic Sans MS" pitchFamily="66" charset="0"/>
                  </a:rPr>
                  <a:t>3</a:t>
                </a:r>
                <a:endParaRPr lang="cs-CZ" sz="2800" baseline="-25000" dirty="0">
                  <a:solidFill>
                    <a:schemeClr val="tx1"/>
                  </a:solidFill>
                  <a:latin typeface="Comic Sans MS" pitchFamily="66" charset="0"/>
                </a:endParaRPr>
              </a:p>
            </p:txBody>
          </p:sp>
          <p:cxnSp>
            <p:nvCxnSpPr>
              <p:cNvPr id="75" name="Přímá spojovací čára 74"/>
              <p:cNvCxnSpPr/>
              <p:nvPr/>
            </p:nvCxnSpPr>
            <p:spPr>
              <a:xfrm>
                <a:off x="4067944" y="2924944"/>
                <a:ext cx="57606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7" name="TextovéPole 76"/>
          <p:cNvSpPr txBox="1"/>
          <p:nvPr/>
        </p:nvSpPr>
        <p:spPr>
          <a:xfrm>
            <a:off x="3923928" y="3808204"/>
            <a:ext cx="3744416" cy="584775"/>
          </a:xfrm>
          <a:prstGeom prst="rect">
            <a:avLst/>
          </a:prstGeom>
          <a:noFill/>
          <a:ln w="190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u="sng" dirty="0" smtClean="0">
                <a:solidFill>
                  <a:schemeClr val="tx1"/>
                </a:solidFill>
                <a:latin typeface="Comic Sans MS" pitchFamily="66" charset="0"/>
              </a:rPr>
              <a:t>V = 441cm</a:t>
            </a:r>
            <a:r>
              <a:rPr lang="cs-CZ" sz="3200" u="sng" baseline="30000" dirty="0" smtClean="0">
                <a:solidFill>
                  <a:schemeClr val="tx1"/>
                </a:solidFill>
                <a:latin typeface="Comic Sans MS" pitchFamily="66" charset="0"/>
              </a:rPr>
              <a:t>3</a:t>
            </a:r>
            <a:endParaRPr lang="cs-CZ" sz="3200" u="sng" baseline="300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400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395536" y="118373"/>
            <a:ext cx="8208912" cy="1200329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Vypočítej objem pravidelného čtyřbokého jehlanu, jehož podstavná hrana a má délku 16cm a stěnová výška </a:t>
            </a:r>
            <a:r>
              <a:rPr lang="cs-CZ" sz="2400" dirty="0" err="1" smtClean="0">
                <a:solidFill>
                  <a:schemeClr val="tx1"/>
                </a:solidFill>
                <a:latin typeface="Comic Sans MS" pitchFamily="66" charset="0"/>
              </a:rPr>
              <a:t>v</a:t>
            </a:r>
            <a:r>
              <a:rPr lang="cs-CZ" sz="2400" baseline="-25000" dirty="0" err="1" smtClean="0">
                <a:solidFill>
                  <a:schemeClr val="tx1"/>
                </a:solidFill>
                <a:latin typeface="Comic Sans MS" pitchFamily="66" charset="0"/>
              </a:rPr>
              <a:t>s</a:t>
            </a:r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 je dlouhá 12cm.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cxnSp>
        <p:nvCxnSpPr>
          <p:cNvPr id="22" name="Přímá spojovací čára 21"/>
          <p:cNvCxnSpPr/>
          <p:nvPr/>
        </p:nvCxnSpPr>
        <p:spPr>
          <a:xfrm>
            <a:off x="467544" y="5171480"/>
            <a:ext cx="2736304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Přímá spojovací čára 29"/>
          <p:cNvCxnSpPr/>
          <p:nvPr/>
        </p:nvCxnSpPr>
        <p:spPr>
          <a:xfrm rot="18900000" flipV="1">
            <a:off x="3003508" y="4695225"/>
            <a:ext cx="1368000" cy="0"/>
          </a:xfrm>
          <a:prstGeom prst="line">
            <a:avLst/>
          </a:prstGeom>
          <a:ln w="19050">
            <a:prstDash val="soli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Přímá spojovací čára 40"/>
          <p:cNvCxnSpPr/>
          <p:nvPr/>
        </p:nvCxnSpPr>
        <p:spPr>
          <a:xfrm flipV="1">
            <a:off x="467544" y="1916832"/>
            <a:ext cx="1800200" cy="324036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Přímá spojovací čára 44"/>
          <p:cNvCxnSpPr/>
          <p:nvPr/>
        </p:nvCxnSpPr>
        <p:spPr>
          <a:xfrm>
            <a:off x="2267744" y="1916832"/>
            <a:ext cx="936104" cy="324036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Přímá spojovací čára 48"/>
          <p:cNvCxnSpPr/>
          <p:nvPr/>
        </p:nvCxnSpPr>
        <p:spPr>
          <a:xfrm>
            <a:off x="2267744" y="1916832"/>
            <a:ext cx="1872208" cy="2304256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4" name="Skupina 61"/>
          <p:cNvGrpSpPr/>
          <p:nvPr/>
        </p:nvGrpSpPr>
        <p:grpSpPr>
          <a:xfrm>
            <a:off x="280096" y="1556792"/>
            <a:ext cx="4094778" cy="4000510"/>
            <a:chOff x="280096" y="1556792"/>
            <a:chExt cx="4094778" cy="4000510"/>
          </a:xfrm>
        </p:grpSpPr>
        <p:sp>
          <p:nvSpPr>
            <p:cNvPr id="17" name="TextovéPole 16"/>
            <p:cNvSpPr txBox="1"/>
            <p:nvPr/>
          </p:nvSpPr>
          <p:spPr>
            <a:xfrm>
              <a:off x="1547664" y="5157192"/>
              <a:ext cx="151216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000" dirty="0" smtClean="0">
                  <a:latin typeface="Comic Sans MS" pitchFamily="66" charset="0"/>
                </a:rPr>
                <a:t>a = 16cm</a:t>
              </a:r>
              <a:endParaRPr lang="cs-CZ" sz="2000" dirty="0">
                <a:latin typeface="Comic Sans MS" pitchFamily="66" charset="0"/>
              </a:endParaRPr>
            </a:p>
          </p:txBody>
        </p:sp>
        <p:sp>
          <p:nvSpPr>
            <p:cNvPr id="31" name="TextovéPole 30"/>
            <p:cNvSpPr txBox="1"/>
            <p:nvPr/>
          </p:nvSpPr>
          <p:spPr>
            <a:xfrm>
              <a:off x="1907704" y="3284984"/>
              <a:ext cx="43204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000" dirty="0" err="1" smtClean="0">
                  <a:solidFill>
                    <a:schemeClr val="bg1">
                      <a:lumMod val="95000"/>
                    </a:schemeClr>
                  </a:solidFill>
                  <a:latin typeface="Comic Sans MS" pitchFamily="66" charset="0"/>
                </a:rPr>
                <a:t>v</a:t>
              </a:r>
              <a:r>
                <a:rPr lang="cs-CZ" sz="2000" baseline="-25000" dirty="0" err="1" smtClean="0">
                  <a:solidFill>
                    <a:schemeClr val="bg1">
                      <a:lumMod val="95000"/>
                    </a:schemeClr>
                  </a:solidFill>
                  <a:latin typeface="Comic Sans MS" pitchFamily="66" charset="0"/>
                </a:rPr>
                <a:t>t</a:t>
              </a:r>
              <a:endParaRPr lang="cs-CZ" sz="2000" dirty="0">
                <a:solidFill>
                  <a:schemeClr val="bg1">
                    <a:lumMod val="95000"/>
                  </a:schemeClr>
                </a:solidFill>
                <a:latin typeface="Comic Sans MS" pitchFamily="66" charset="0"/>
              </a:endParaRPr>
            </a:p>
          </p:txBody>
        </p:sp>
        <p:sp>
          <p:nvSpPr>
            <p:cNvPr id="38" name="TextovéPole 37"/>
            <p:cNvSpPr txBox="1"/>
            <p:nvPr/>
          </p:nvSpPr>
          <p:spPr>
            <a:xfrm>
              <a:off x="2339752" y="1556792"/>
              <a:ext cx="43204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000" dirty="0" smtClean="0">
                  <a:latin typeface="Comic Sans MS" pitchFamily="66" charset="0"/>
                </a:rPr>
                <a:t>V</a:t>
              </a:r>
              <a:endParaRPr lang="cs-CZ" sz="2000" dirty="0">
                <a:latin typeface="Comic Sans MS" pitchFamily="66" charset="0"/>
              </a:endParaRPr>
            </a:p>
          </p:txBody>
        </p:sp>
        <p:grpSp>
          <p:nvGrpSpPr>
            <p:cNvPr id="5" name="Skupina 52"/>
            <p:cNvGrpSpPr/>
            <p:nvPr/>
          </p:nvGrpSpPr>
          <p:grpSpPr>
            <a:xfrm>
              <a:off x="280096" y="1916832"/>
              <a:ext cx="4094778" cy="3254648"/>
              <a:chOff x="5049222" y="2636912"/>
              <a:chExt cx="4094778" cy="3254648"/>
            </a:xfrm>
          </p:grpSpPr>
          <p:cxnSp>
            <p:nvCxnSpPr>
              <p:cNvPr id="43" name="Přímá spojovací čára 42"/>
              <p:cNvCxnSpPr/>
              <p:nvPr/>
            </p:nvCxnSpPr>
            <p:spPr>
              <a:xfrm>
                <a:off x="6209134" y="4941168"/>
                <a:ext cx="2736304" cy="0"/>
              </a:xfrm>
              <a:prstGeom prst="line">
                <a:avLst/>
              </a:prstGeom>
              <a:ln w="28575">
                <a:prstDash val="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2" name="Přímá spojovací čára 41"/>
              <p:cNvCxnSpPr/>
              <p:nvPr/>
            </p:nvCxnSpPr>
            <p:spPr>
              <a:xfrm>
                <a:off x="5240036" y="5891560"/>
                <a:ext cx="2736304" cy="0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4" name="Přímá spojovací čára 43"/>
              <p:cNvCxnSpPr/>
              <p:nvPr/>
            </p:nvCxnSpPr>
            <p:spPr>
              <a:xfrm rot="18900000" flipV="1">
                <a:off x="5049222" y="5415304"/>
                <a:ext cx="1368000" cy="0"/>
              </a:xfrm>
              <a:prstGeom prst="line">
                <a:avLst/>
              </a:prstGeom>
              <a:ln w="28575">
                <a:prstDash val="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6" name="Přímá spojovací čára 45"/>
              <p:cNvCxnSpPr/>
              <p:nvPr/>
            </p:nvCxnSpPr>
            <p:spPr>
              <a:xfrm rot="18900000" flipV="1">
                <a:off x="7776000" y="5415305"/>
                <a:ext cx="1368000" cy="0"/>
              </a:xfrm>
              <a:prstGeom prst="line">
                <a:avLst/>
              </a:prstGeom>
              <a:ln w="28575">
                <a:prstDash val="soli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7" name="Přímá spojovací čára 46"/>
              <p:cNvCxnSpPr/>
              <p:nvPr/>
            </p:nvCxnSpPr>
            <p:spPr>
              <a:xfrm flipV="1">
                <a:off x="5240036" y="2636912"/>
                <a:ext cx="1800200" cy="3240360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8" name="Přímá spojovací čára 47"/>
              <p:cNvCxnSpPr/>
              <p:nvPr/>
            </p:nvCxnSpPr>
            <p:spPr>
              <a:xfrm>
                <a:off x="7040236" y="2636912"/>
                <a:ext cx="936104" cy="3240360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0" name="Přímá spojovací čára 49"/>
              <p:cNvCxnSpPr/>
              <p:nvPr/>
            </p:nvCxnSpPr>
            <p:spPr>
              <a:xfrm>
                <a:off x="7040236" y="2636912"/>
                <a:ext cx="1872208" cy="230425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1" name="Přímá spojovací čára 50"/>
              <p:cNvCxnSpPr/>
              <p:nvPr/>
            </p:nvCxnSpPr>
            <p:spPr>
              <a:xfrm flipV="1">
                <a:off x="6176140" y="2636912"/>
                <a:ext cx="864096" cy="2304256"/>
              </a:xfrm>
              <a:prstGeom prst="line">
                <a:avLst/>
              </a:prstGeom>
              <a:ln w="28575">
                <a:prstDash val="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40" name="Přímá spojovací čára 39"/>
            <p:cNvCxnSpPr/>
            <p:nvPr/>
          </p:nvCxnSpPr>
          <p:spPr>
            <a:xfrm flipH="1" flipV="1">
              <a:off x="2267745" y="1916833"/>
              <a:ext cx="1440159" cy="2736303"/>
            </a:xfrm>
            <a:prstGeom prst="line">
              <a:avLst/>
            </a:prstGeom>
            <a:ln w="158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9" name="Přímá spojovací čára 88"/>
          <p:cNvCxnSpPr/>
          <p:nvPr/>
        </p:nvCxnSpPr>
        <p:spPr>
          <a:xfrm flipV="1">
            <a:off x="467544" y="4221088"/>
            <a:ext cx="3672408" cy="936104"/>
          </a:xfrm>
          <a:prstGeom prst="line">
            <a:avLst/>
          </a:prstGeom>
          <a:ln w="158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Přímá spojovací čára 90"/>
          <p:cNvCxnSpPr/>
          <p:nvPr/>
        </p:nvCxnSpPr>
        <p:spPr>
          <a:xfrm>
            <a:off x="1475656" y="4221088"/>
            <a:ext cx="1728192" cy="936104"/>
          </a:xfrm>
          <a:prstGeom prst="line">
            <a:avLst/>
          </a:prstGeom>
          <a:ln w="158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Přímá spojovací čára 92"/>
          <p:cNvCxnSpPr/>
          <p:nvPr/>
        </p:nvCxnSpPr>
        <p:spPr>
          <a:xfrm flipH="1" flipV="1">
            <a:off x="2267744" y="1916832"/>
            <a:ext cx="72008" cy="2736304"/>
          </a:xfrm>
          <a:prstGeom prst="line">
            <a:avLst/>
          </a:prstGeom>
          <a:ln w="158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Přímá spojovací čára 94"/>
          <p:cNvCxnSpPr/>
          <p:nvPr/>
        </p:nvCxnSpPr>
        <p:spPr>
          <a:xfrm>
            <a:off x="2339752" y="4672188"/>
            <a:ext cx="1368152" cy="0"/>
          </a:xfrm>
          <a:prstGeom prst="line">
            <a:avLst/>
          </a:prstGeom>
          <a:ln w="158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Volný tvar 100"/>
          <p:cNvSpPr/>
          <p:nvPr/>
        </p:nvSpPr>
        <p:spPr>
          <a:xfrm>
            <a:off x="2267744" y="1914525"/>
            <a:ext cx="1457325" cy="2757488"/>
          </a:xfrm>
          <a:custGeom>
            <a:avLst/>
            <a:gdLst>
              <a:gd name="connsiteX0" fmla="*/ 0 w 1457325"/>
              <a:gd name="connsiteY0" fmla="*/ 0 h 2757488"/>
              <a:gd name="connsiteX1" fmla="*/ 85725 w 1457325"/>
              <a:gd name="connsiteY1" fmla="*/ 2757488 h 2757488"/>
              <a:gd name="connsiteX2" fmla="*/ 1457325 w 1457325"/>
              <a:gd name="connsiteY2" fmla="*/ 2757488 h 2757488"/>
              <a:gd name="connsiteX3" fmla="*/ 0 w 1457325"/>
              <a:gd name="connsiteY3" fmla="*/ 0 h 2757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57325" h="2757488">
                <a:moveTo>
                  <a:pt x="0" y="0"/>
                </a:moveTo>
                <a:lnTo>
                  <a:pt x="85725" y="2757488"/>
                </a:lnTo>
                <a:lnTo>
                  <a:pt x="1457325" y="2757488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50000"/>
              <a:alpha val="4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" name="TextovéPole 101"/>
          <p:cNvSpPr txBox="1"/>
          <p:nvPr/>
        </p:nvSpPr>
        <p:spPr>
          <a:xfrm>
            <a:off x="3851920" y="1412776"/>
            <a:ext cx="4968552" cy="769441"/>
          </a:xfrm>
          <a:prstGeom prst="rect">
            <a:avLst/>
          </a:prstGeom>
          <a:noFill/>
          <a:ln w="1270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2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1. Vypočítáme tělesovou výšku </a:t>
            </a:r>
            <a:r>
              <a:rPr lang="cs-CZ" sz="2200" dirty="0" err="1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v</a:t>
            </a:r>
            <a:r>
              <a:rPr lang="cs-CZ" sz="2200" baseline="-25000" dirty="0" err="1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t</a:t>
            </a:r>
            <a:r>
              <a:rPr lang="cs-CZ" sz="22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 pomocí Pythagorovy věty.</a:t>
            </a:r>
            <a:endParaRPr lang="cs-CZ" sz="2200" dirty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</p:txBody>
      </p:sp>
      <p:grpSp>
        <p:nvGrpSpPr>
          <p:cNvPr id="53" name="Skupina 52"/>
          <p:cNvGrpSpPr/>
          <p:nvPr/>
        </p:nvGrpSpPr>
        <p:grpSpPr>
          <a:xfrm>
            <a:off x="4572000" y="2060848"/>
            <a:ext cx="2808312" cy="747375"/>
            <a:chOff x="4572000" y="2060848"/>
            <a:chExt cx="2808312" cy="747375"/>
          </a:xfrm>
        </p:grpSpPr>
        <p:sp>
          <p:nvSpPr>
            <p:cNvPr id="103" name="TextovéPole 102"/>
            <p:cNvSpPr txBox="1"/>
            <p:nvPr/>
          </p:nvSpPr>
          <p:spPr>
            <a:xfrm>
              <a:off x="4572000" y="2132856"/>
              <a:ext cx="2808312" cy="523220"/>
            </a:xfrm>
            <a:prstGeom prst="rect">
              <a:avLst/>
            </a:prstGeom>
            <a:noFill/>
            <a:ln w="1270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800" dirty="0" smtClean="0">
                  <a:solidFill>
                    <a:schemeClr val="tx1"/>
                  </a:solidFill>
                  <a:latin typeface="Comic Sans MS" pitchFamily="66" charset="0"/>
                </a:rPr>
                <a:t>v</a:t>
              </a:r>
              <a:r>
                <a:rPr lang="cs-CZ" sz="2800" baseline="-25000" dirty="0" smtClean="0">
                  <a:solidFill>
                    <a:schemeClr val="tx1"/>
                  </a:solidFill>
                  <a:latin typeface="Comic Sans MS" pitchFamily="66" charset="0"/>
                </a:rPr>
                <a:t>t</a:t>
              </a:r>
              <a:r>
                <a:rPr lang="cs-CZ" sz="2800" baseline="30000" dirty="0" smtClean="0">
                  <a:solidFill>
                    <a:schemeClr val="tx1"/>
                  </a:solidFill>
                  <a:latin typeface="Comic Sans MS" pitchFamily="66" charset="0"/>
                </a:rPr>
                <a:t>2 </a:t>
              </a:r>
              <a:r>
                <a:rPr lang="cs-CZ" sz="2800" dirty="0" smtClean="0">
                  <a:solidFill>
                    <a:schemeClr val="tx1"/>
                  </a:solidFill>
                  <a:latin typeface="Comic Sans MS" pitchFamily="66" charset="0"/>
                </a:rPr>
                <a:t>= v</a:t>
              </a:r>
              <a:r>
                <a:rPr lang="cs-CZ" sz="2800" baseline="-25000" dirty="0" smtClean="0">
                  <a:solidFill>
                    <a:schemeClr val="tx1"/>
                  </a:solidFill>
                  <a:latin typeface="Comic Sans MS" pitchFamily="66" charset="0"/>
                </a:rPr>
                <a:t>s</a:t>
              </a:r>
              <a:r>
                <a:rPr lang="cs-CZ" sz="2800" baseline="30000" dirty="0" smtClean="0">
                  <a:solidFill>
                    <a:schemeClr val="tx1"/>
                  </a:solidFill>
                  <a:latin typeface="Comic Sans MS" pitchFamily="66" charset="0"/>
                </a:rPr>
                <a:t>2 </a:t>
              </a:r>
              <a:r>
                <a:rPr lang="cs-CZ" sz="2800" dirty="0" smtClean="0">
                  <a:solidFill>
                    <a:schemeClr val="tx1"/>
                  </a:solidFill>
                  <a:latin typeface="Comic Sans MS" pitchFamily="66" charset="0"/>
                </a:rPr>
                <a:t>- (     )</a:t>
              </a:r>
              <a:r>
                <a:rPr lang="cs-CZ" sz="2800" baseline="30000" dirty="0" smtClean="0">
                  <a:solidFill>
                    <a:schemeClr val="tx1"/>
                  </a:solidFill>
                  <a:latin typeface="Comic Sans MS" pitchFamily="66" charset="0"/>
                </a:rPr>
                <a:t>2</a:t>
              </a:r>
              <a:endParaRPr lang="cs-CZ" sz="2800" baseline="30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grpSp>
          <p:nvGrpSpPr>
            <p:cNvPr id="7" name="Skupina 107"/>
            <p:cNvGrpSpPr/>
            <p:nvPr/>
          </p:nvGrpSpPr>
          <p:grpSpPr>
            <a:xfrm>
              <a:off x="6444208" y="2060848"/>
              <a:ext cx="504056" cy="747375"/>
              <a:chOff x="6948264" y="3184520"/>
              <a:chExt cx="576064" cy="747375"/>
            </a:xfrm>
          </p:grpSpPr>
          <p:cxnSp>
            <p:nvCxnSpPr>
              <p:cNvPr id="105" name="Přímá spojovací čára 104"/>
              <p:cNvCxnSpPr/>
              <p:nvPr/>
            </p:nvCxnSpPr>
            <p:spPr>
              <a:xfrm>
                <a:off x="6948264" y="3573016"/>
                <a:ext cx="57606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6" name="TextovéPole 105"/>
              <p:cNvSpPr txBox="1"/>
              <p:nvPr/>
            </p:nvSpPr>
            <p:spPr>
              <a:xfrm>
                <a:off x="6948264" y="3184520"/>
                <a:ext cx="504056" cy="430887"/>
              </a:xfrm>
              <a:prstGeom prst="rect">
                <a:avLst/>
              </a:prstGeom>
              <a:noFill/>
              <a:ln w="12700">
                <a:noFill/>
              </a:ln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2200" dirty="0" smtClean="0">
                    <a:solidFill>
                      <a:schemeClr val="tx1"/>
                    </a:solidFill>
                    <a:latin typeface="Comic Sans MS" pitchFamily="66" charset="0"/>
                  </a:rPr>
                  <a:t>a</a:t>
                </a:r>
                <a:endParaRPr lang="cs-CZ" sz="2200" baseline="30000" dirty="0">
                  <a:solidFill>
                    <a:schemeClr val="tx1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107" name="TextovéPole 106"/>
              <p:cNvSpPr txBox="1"/>
              <p:nvPr/>
            </p:nvSpPr>
            <p:spPr>
              <a:xfrm>
                <a:off x="6948264" y="3501008"/>
                <a:ext cx="504056" cy="430887"/>
              </a:xfrm>
              <a:prstGeom prst="rect">
                <a:avLst/>
              </a:prstGeom>
              <a:noFill/>
              <a:ln w="12700">
                <a:noFill/>
              </a:ln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2200" dirty="0" smtClean="0">
                    <a:solidFill>
                      <a:schemeClr val="tx1"/>
                    </a:solidFill>
                    <a:latin typeface="Comic Sans MS" pitchFamily="66" charset="0"/>
                  </a:rPr>
                  <a:t>2</a:t>
                </a:r>
                <a:endParaRPr lang="cs-CZ" sz="2200" baseline="30000" dirty="0">
                  <a:solidFill>
                    <a:schemeClr val="tx1"/>
                  </a:solidFill>
                  <a:latin typeface="Comic Sans MS" pitchFamily="66" charset="0"/>
                </a:endParaRPr>
              </a:p>
            </p:txBody>
          </p:sp>
        </p:grpSp>
      </p:grpSp>
      <p:grpSp>
        <p:nvGrpSpPr>
          <p:cNvPr id="52" name="Skupina 51"/>
          <p:cNvGrpSpPr/>
          <p:nvPr/>
        </p:nvGrpSpPr>
        <p:grpSpPr>
          <a:xfrm>
            <a:off x="1921992" y="4264520"/>
            <a:ext cx="792088" cy="864096"/>
            <a:chOff x="1921992" y="4264520"/>
            <a:chExt cx="792088" cy="864096"/>
          </a:xfrm>
        </p:grpSpPr>
        <p:sp>
          <p:nvSpPr>
            <p:cNvPr id="109" name="Oblouk 108"/>
            <p:cNvSpPr/>
            <p:nvPr/>
          </p:nvSpPr>
          <p:spPr>
            <a:xfrm>
              <a:off x="1921992" y="4264520"/>
              <a:ext cx="792088" cy="864096"/>
            </a:xfrm>
            <a:prstGeom prst="arc">
              <a:avLst>
                <a:gd name="adj1" fmla="val 16200000"/>
                <a:gd name="adj2" fmla="val 21311308"/>
              </a:avLst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10" name="Elipsa 109"/>
            <p:cNvSpPr/>
            <p:nvPr/>
          </p:nvSpPr>
          <p:spPr>
            <a:xfrm>
              <a:off x="2411760" y="4509120"/>
              <a:ext cx="72008" cy="7200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111" name="TextovéPole 110"/>
          <p:cNvSpPr txBox="1"/>
          <p:nvPr/>
        </p:nvSpPr>
        <p:spPr>
          <a:xfrm>
            <a:off x="2987824" y="3212976"/>
            <a:ext cx="576064" cy="461665"/>
          </a:xfrm>
          <a:prstGeom prst="rect">
            <a:avLst/>
          </a:prstGeom>
          <a:noFill/>
          <a:ln w="1270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err="1" smtClean="0">
                <a:solidFill>
                  <a:schemeClr val="tx1"/>
                </a:solidFill>
                <a:latin typeface="Comic Sans MS" pitchFamily="66" charset="0"/>
              </a:rPr>
              <a:t>v</a:t>
            </a:r>
            <a:r>
              <a:rPr lang="cs-CZ" sz="2400" baseline="-25000" dirty="0" err="1" smtClean="0">
                <a:solidFill>
                  <a:schemeClr val="tx1"/>
                </a:solidFill>
                <a:latin typeface="Comic Sans MS" pitchFamily="66" charset="0"/>
              </a:rPr>
              <a:t>s</a:t>
            </a:r>
            <a:endParaRPr lang="cs-CZ" sz="2400" baseline="-25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13" name="TextovéPole 112"/>
          <p:cNvSpPr txBox="1"/>
          <p:nvPr/>
        </p:nvSpPr>
        <p:spPr>
          <a:xfrm>
            <a:off x="4283968" y="2636912"/>
            <a:ext cx="2592288" cy="461665"/>
          </a:xfrm>
          <a:prstGeom prst="rect">
            <a:avLst/>
          </a:prstGeom>
          <a:noFill/>
          <a:ln w="1270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v</a:t>
            </a:r>
            <a:r>
              <a:rPr lang="cs-CZ" sz="2400" baseline="-25000" dirty="0" smtClean="0">
                <a:solidFill>
                  <a:schemeClr val="tx1"/>
                </a:solidFill>
                <a:latin typeface="Comic Sans MS" pitchFamily="66" charset="0"/>
              </a:rPr>
              <a:t>t</a:t>
            </a:r>
            <a:r>
              <a:rPr lang="cs-CZ" sz="2400" baseline="30000" dirty="0" smtClean="0">
                <a:solidFill>
                  <a:schemeClr val="tx1"/>
                </a:solidFill>
                <a:latin typeface="Comic Sans MS" pitchFamily="66" charset="0"/>
              </a:rPr>
              <a:t>2</a:t>
            </a:r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= 12</a:t>
            </a:r>
            <a:r>
              <a:rPr lang="cs-CZ" sz="2400" baseline="30000" dirty="0" smtClean="0">
                <a:solidFill>
                  <a:schemeClr val="tx1"/>
                </a:solidFill>
                <a:latin typeface="Comic Sans MS" pitchFamily="66" charset="0"/>
              </a:rPr>
              <a:t>2 </a:t>
            </a:r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- 8</a:t>
            </a:r>
            <a:r>
              <a:rPr lang="cs-CZ" sz="2400" baseline="30000" dirty="0" smtClean="0">
                <a:solidFill>
                  <a:schemeClr val="tx1"/>
                </a:solidFill>
                <a:latin typeface="Comic Sans MS" pitchFamily="66" charset="0"/>
              </a:rPr>
              <a:t>2</a:t>
            </a:r>
            <a:endParaRPr lang="cs-CZ" sz="2400" baseline="30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14" name="TextovéPole 113"/>
          <p:cNvSpPr txBox="1"/>
          <p:nvPr/>
        </p:nvSpPr>
        <p:spPr>
          <a:xfrm>
            <a:off x="3995936" y="3140968"/>
            <a:ext cx="2592288" cy="461665"/>
          </a:xfrm>
          <a:prstGeom prst="rect">
            <a:avLst/>
          </a:prstGeom>
          <a:noFill/>
          <a:ln w="1270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v</a:t>
            </a:r>
            <a:r>
              <a:rPr lang="cs-CZ" sz="2400" baseline="-25000" dirty="0" smtClean="0">
                <a:solidFill>
                  <a:schemeClr val="tx1"/>
                </a:solidFill>
                <a:latin typeface="Comic Sans MS" pitchFamily="66" charset="0"/>
              </a:rPr>
              <a:t>t</a:t>
            </a:r>
            <a:r>
              <a:rPr lang="cs-CZ" sz="2400" baseline="30000" dirty="0" smtClean="0">
                <a:solidFill>
                  <a:schemeClr val="tx1"/>
                </a:solidFill>
                <a:latin typeface="Comic Sans MS" pitchFamily="66" charset="0"/>
              </a:rPr>
              <a:t>2</a:t>
            </a:r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= 80</a:t>
            </a:r>
            <a:endParaRPr lang="cs-CZ" sz="2400" baseline="30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15" name="TextovéPole 114"/>
          <p:cNvSpPr txBox="1"/>
          <p:nvPr/>
        </p:nvSpPr>
        <p:spPr>
          <a:xfrm>
            <a:off x="3851920" y="3645024"/>
            <a:ext cx="4968552" cy="769441"/>
          </a:xfrm>
          <a:prstGeom prst="rect">
            <a:avLst/>
          </a:prstGeom>
          <a:noFill/>
          <a:ln w="1270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 algn="ctr"/>
            <a:r>
              <a:rPr lang="cs-CZ" sz="2200" dirty="0" smtClean="0">
                <a:solidFill>
                  <a:schemeClr val="tx2"/>
                </a:solidFill>
                <a:latin typeface="Comic Sans MS" pitchFamily="66" charset="0"/>
              </a:rPr>
              <a:t>2. Dál pokračujeme dosazením do vzorce pro výpočet objemu.</a:t>
            </a:r>
            <a:endParaRPr lang="cs-CZ" sz="2200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116" name="TextovéPole 115"/>
          <p:cNvSpPr txBox="1"/>
          <p:nvPr/>
        </p:nvSpPr>
        <p:spPr>
          <a:xfrm>
            <a:off x="6084168" y="3083248"/>
            <a:ext cx="2592288" cy="461665"/>
          </a:xfrm>
          <a:prstGeom prst="rect">
            <a:avLst/>
          </a:prstGeom>
          <a:noFill/>
          <a:ln w="1270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err="1" smtClean="0">
                <a:solidFill>
                  <a:schemeClr val="tx1"/>
                </a:solidFill>
                <a:latin typeface="Comic Sans MS" pitchFamily="66" charset="0"/>
              </a:rPr>
              <a:t>v</a:t>
            </a:r>
            <a:r>
              <a:rPr lang="cs-CZ" sz="2400" baseline="-25000" dirty="0" err="1" smtClean="0">
                <a:solidFill>
                  <a:schemeClr val="tx1"/>
                </a:solidFill>
                <a:latin typeface="Comic Sans MS" pitchFamily="66" charset="0"/>
              </a:rPr>
              <a:t>t</a:t>
            </a:r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= 8,9cm</a:t>
            </a:r>
            <a:endParaRPr lang="cs-CZ" sz="2400" baseline="30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grpSp>
        <p:nvGrpSpPr>
          <p:cNvPr id="54" name="Skupina 53"/>
          <p:cNvGrpSpPr/>
          <p:nvPr/>
        </p:nvGrpSpPr>
        <p:grpSpPr>
          <a:xfrm>
            <a:off x="4067944" y="4264520"/>
            <a:ext cx="3744416" cy="792561"/>
            <a:chOff x="4067944" y="1479435"/>
            <a:chExt cx="3744416" cy="792561"/>
          </a:xfrm>
        </p:grpSpPr>
        <p:sp>
          <p:nvSpPr>
            <p:cNvPr id="55" name="TextovéPole 54"/>
            <p:cNvSpPr txBox="1"/>
            <p:nvPr/>
          </p:nvSpPr>
          <p:spPr>
            <a:xfrm>
              <a:off x="4067944" y="1628800"/>
              <a:ext cx="3744416" cy="523220"/>
            </a:xfrm>
            <a:prstGeom prst="rect">
              <a:avLst/>
            </a:prstGeom>
            <a:noFill/>
            <a:ln w="1905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800" dirty="0" smtClean="0">
                  <a:solidFill>
                    <a:schemeClr val="tx1"/>
                  </a:solidFill>
                  <a:latin typeface="Comic Sans MS" pitchFamily="66" charset="0"/>
                </a:rPr>
                <a:t>V =       </a:t>
              </a:r>
              <a:r>
                <a:rPr lang="cs-CZ" sz="2800" dirty="0" err="1" smtClean="0">
                  <a:solidFill>
                    <a:schemeClr val="tx1"/>
                  </a:solidFill>
                  <a:latin typeface="Comic Sans MS" pitchFamily="66" charset="0"/>
                </a:rPr>
                <a:t>S</a:t>
              </a:r>
              <a:r>
                <a:rPr lang="cs-CZ" sz="2800" baseline="-25000" dirty="0" err="1" smtClean="0">
                  <a:solidFill>
                    <a:schemeClr val="tx1"/>
                  </a:solidFill>
                  <a:latin typeface="Comic Sans MS" pitchFamily="66" charset="0"/>
                </a:rPr>
                <a:t>p</a:t>
              </a:r>
              <a:r>
                <a:rPr lang="cs-CZ" sz="2800" dirty="0" smtClean="0">
                  <a:solidFill>
                    <a:schemeClr val="tx1"/>
                  </a:solidFill>
                  <a:latin typeface="Comic Sans MS" pitchFamily="66" charset="0"/>
                </a:rPr>
                <a:t> . v</a:t>
              </a:r>
              <a:endParaRPr lang="cs-CZ" sz="2800" baseline="-25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grpSp>
          <p:nvGrpSpPr>
            <p:cNvPr id="56" name="Skupina 64"/>
            <p:cNvGrpSpPr/>
            <p:nvPr/>
          </p:nvGrpSpPr>
          <p:grpSpPr>
            <a:xfrm>
              <a:off x="5508104" y="1479435"/>
              <a:ext cx="576064" cy="792561"/>
              <a:chOff x="4067944" y="2434703"/>
              <a:chExt cx="576064" cy="792561"/>
            </a:xfrm>
          </p:grpSpPr>
          <p:sp>
            <p:nvSpPr>
              <p:cNvPr id="57" name="TextovéPole 56"/>
              <p:cNvSpPr txBox="1"/>
              <p:nvPr/>
            </p:nvSpPr>
            <p:spPr>
              <a:xfrm>
                <a:off x="4139952" y="2434703"/>
                <a:ext cx="504056" cy="461665"/>
              </a:xfrm>
              <a:prstGeom prst="rect">
                <a:avLst/>
              </a:prstGeom>
              <a:noFill/>
              <a:ln w="19050">
                <a:noFill/>
              </a:ln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2400" dirty="0" smtClean="0">
                    <a:solidFill>
                      <a:schemeClr val="tx1"/>
                    </a:solidFill>
                    <a:latin typeface="Comic Sans MS" pitchFamily="66" charset="0"/>
                  </a:rPr>
                  <a:t>1</a:t>
                </a:r>
                <a:endParaRPr lang="cs-CZ" sz="2400" baseline="-25000" dirty="0">
                  <a:solidFill>
                    <a:schemeClr val="tx1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58" name="TextovéPole 57"/>
              <p:cNvSpPr txBox="1"/>
              <p:nvPr/>
            </p:nvSpPr>
            <p:spPr>
              <a:xfrm>
                <a:off x="4139952" y="2765599"/>
                <a:ext cx="504056" cy="461665"/>
              </a:xfrm>
              <a:prstGeom prst="rect">
                <a:avLst/>
              </a:prstGeom>
              <a:noFill/>
              <a:ln w="19050">
                <a:noFill/>
              </a:ln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2400" dirty="0" smtClean="0">
                    <a:solidFill>
                      <a:schemeClr val="tx1"/>
                    </a:solidFill>
                    <a:latin typeface="Comic Sans MS" pitchFamily="66" charset="0"/>
                  </a:rPr>
                  <a:t>3</a:t>
                </a:r>
                <a:endParaRPr lang="cs-CZ" sz="2400" baseline="-25000" dirty="0">
                  <a:solidFill>
                    <a:schemeClr val="tx1"/>
                  </a:solidFill>
                  <a:latin typeface="Comic Sans MS" pitchFamily="66" charset="0"/>
                </a:endParaRPr>
              </a:p>
            </p:txBody>
          </p:sp>
          <p:cxnSp>
            <p:nvCxnSpPr>
              <p:cNvPr id="59" name="Přímá spojovací čára 58"/>
              <p:cNvCxnSpPr/>
              <p:nvPr/>
            </p:nvCxnSpPr>
            <p:spPr>
              <a:xfrm>
                <a:off x="4067944" y="2823319"/>
                <a:ext cx="57606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0" name="Skupina 59"/>
          <p:cNvGrpSpPr/>
          <p:nvPr/>
        </p:nvGrpSpPr>
        <p:grpSpPr>
          <a:xfrm>
            <a:off x="4355976" y="5025950"/>
            <a:ext cx="3744416" cy="851322"/>
            <a:chOff x="4788024" y="1508011"/>
            <a:chExt cx="3744416" cy="851322"/>
          </a:xfrm>
        </p:grpSpPr>
        <p:sp>
          <p:nvSpPr>
            <p:cNvPr id="61" name="TextovéPole 60"/>
            <p:cNvSpPr txBox="1"/>
            <p:nvPr/>
          </p:nvSpPr>
          <p:spPr>
            <a:xfrm>
              <a:off x="4788024" y="1628800"/>
              <a:ext cx="3744416" cy="523220"/>
            </a:xfrm>
            <a:prstGeom prst="rect">
              <a:avLst/>
            </a:prstGeom>
            <a:noFill/>
            <a:ln w="1905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800" dirty="0" smtClean="0">
                  <a:solidFill>
                    <a:schemeClr val="tx1"/>
                  </a:solidFill>
                  <a:latin typeface="Comic Sans MS" pitchFamily="66" charset="0"/>
                </a:rPr>
                <a:t>V =       256 . 8,9</a:t>
              </a:r>
              <a:endParaRPr lang="cs-CZ" sz="2800" baseline="-25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grpSp>
          <p:nvGrpSpPr>
            <p:cNvPr id="62" name="Skupina 64"/>
            <p:cNvGrpSpPr/>
            <p:nvPr/>
          </p:nvGrpSpPr>
          <p:grpSpPr>
            <a:xfrm>
              <a:off x="5853288" y="1508011"/>
              <a:ext cx="576064" cy="851322"/>
              <a:chOff x="4413128" y="2463279"/>
              <a:chExt cx="576064" cy="851322"/>
            </a:xfrm>
          </p:grpSpPr>
          <p:sp>
            <p:nvSpPr>
              <p:cNvPr id="65" name="TextovéPole 64"/>
              <p:cNvSpPr txBox="1"/>
              <p:nvPr/>
            </p:nvSpPr>
            <p:spPr>
              <a:xfrm>
                <a:off x="4427984" y="2463279"/>
                <a:ext cx="504056" cy="461665"/>
              </a:xfrm>
              <a:prstGeom prst="rect">
                <a:avLst/>
              </a:prstGeom>
              <a:noFill/>
              <a:ln w="19050">
                <a:noFill/>
              </a:ln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2400" dirty="0" smtClean="0">
                    <a:solidFill>
                      <a:schemeClr val="tx1"/>
                    </a:solidFill>
                    <a:latin typeface="Comic Sans MS" pitchFamily="66" charset="0"/>
                  </a:rPr>
                  <a:t>1</a:t>
                </a:r>
                <a:endParaRPr lang="cs-CZ" sz="2400" baseline="-25000" dirty="0">
                  <a:solidFill>
                    <a:schemeClr val="tx1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66" name="TextovéPole 65"/>
              <p:cNvSpPr txBox="1"/>
              <p:nvPr/>
            </p:nvSpPr>
            <p:spPr>
              <a:xfrm>
                <a:off x="4427984" y="2852936"/>
                <a:ext cx="504056" cy="461665"/>
              </a:xfrm>
              <a:prstGeom prst="rect">
                <a:avLst/>
              </a:prstGeom>
              <a:noFill/>
              <a:ln w="19050">
                <a:noFill/>
              </a:ln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2400" dirty="0" smtClean="0">
                    <a:solidFill>
                      <a:schemeClr val="tx1"/>
                    </a:solidFill>
                    <a:latin typeface="Comic Sans MS" pitchFamily="66" charset="0"/>
                  </a:rPr>
                  <a:t>3</a:t>
                </a:r>
                <a:endParaRPr lang="cs-CZ" sz="2400" baseline="-25000" dirty="0">
                  <a:solidFill>
                    <a:schemeClr val="tx1"/>
                  </a:solidFill>
                  <a:latin typeface="Comic Sans MS" pitchFamily="66" charset="0"/>
                </a:endParaRPr>
              </a:p>
            </p:txBody>
          </p:sp>
          <p:cxnSp>
            <p:nvCxnSpPr>
              <p:cNvPr id="67" name="Přímá spojovací čára 66"/>
              <p:cNvCxnSpPr/>
              <p:nvPr/>
            </p:nvCxnSpPr>
            <p:spPr>
              <a:xfrm>
                <a:off x="4413128" y="2867224"/>
                <a:ext cx="57606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9" name="TextovéPole 68"/>
          <p:cNvSpPr txBox="1"/>
          <p:nvPr/>
        </p:nvSpPr>
        <p:spPr>
          <a:xfrm>
            <a:off x="4139952" y="5858108"/>
            <a:ext cx="3744416" cy="523220"/>
          </a:xfrm>
          <a:prstGeom prst="rect">
            <a:avLst/>
          </a:prstGeom>
          <a:noFill/>
          <a:ln w="190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V = 759,5 cm</a:t>
            </a:r>
            <a:r>
              <a:rPr lang="cs-CZ" sz="2800" baseline="30000" dirty="0" smtClean="0">
                <a:solidFill>
                  <a:schemeClr val="tx1"/>
                </a:solidFill>
                <a:latin typeface="Comic Sans MS" pitchFamily="66" charset="0"/>
              </a:rPr>
              <a:t>3</a:t>
            </a:r>
            <a:endParaRPr lang="cs-CZ" sz="2800" baseline="30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4" name="TextovéPole 63"/>
          <p:cNvSpPr txBox="1"/>
          <p:nvPr/>
        </p:nvSpPr>
        <p:spPr>
          <a:xfrm>
            <a:off x="1835696" y="3140968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err="1" smtClean="0">
                <a:latin typeface="Comic Sans MS" pitchFamily="66" charset="0"/>
              </a:rPr>
              <a:t>v</a:t>
            </a:r>
            <a:r>
              <a:rPr lang="cs-CZ" sz="2000" baseline="-25000" dirty="0" err="1" smtClean="0">
                <a:latin typeface="Comic Sans MS" pitchFamily="66" charset="0"/>
              </a:rPr>
              <a:t>t</a:t>
            </a:r>
            <a:endParaRPr lang="cs-CZ" sz="2000" dirty="0">
              <a:latin typeface="Comic Sans MS" pitchFamily="6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" grpId="0" animBg="1"/>
      <p:bldP spid="102" grpId="0"/>
      <p:bldP spid="113" grpId="0"/>
      <p:bldP spid="114" grpId="0"/>
      <p:bldP spid="115" grpId="0"/>
      <p:bldP spid="116" grpId="0"/>
      <p:bldP spid="69" grpId="0"/>
      <p:bldP spid="64" grpId="0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11681</TotalTime>
  <Words>640</Words>
  <Application>Microsoft Office PowerPoint</Application>
  <PresentationFormat>Předvádění na obrazovce (4:3)</PresentationFormat>
  <Paragraphs>181</Paragraphs>
  <Slides>11</Slides>
  <Notes>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sady Office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PC3</dc:creator>
  <cp:lastModifiedBy>PC3</cp:lastModifiedBy>
  <cp:revision>266</cp:revision>
  <dcterms:created xsi:type="dcterms:W3CDTF">2012-09-23T08:27:50Z</dcterms:created>
  <dcterms:modified xsi:type="dcterms:W3CDTF">2013-04-29T17:29:54Z</dcterms:modified>
</cp:coreProperties>
</file>