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5" r:id="rId2"/>
    <p:sldId id="266" r:id="rId3"/>
    <p:sldId id="282" r:id="rId4"/>
    <p:sldId id="301" r:id="rId5"/>
    <p:sldId id="302" r:id="rId6"/>
    <p:sldId id="303" r:id="rId7"/>
    <p:sldId id="306" r:id="rId8"/>
    <p:sldId id="305" r:id="rId9"/>
    <p:sldId id="307" r:id="rId10"/>
    <p:sldId id="308" r:id="rId11"/>
    <p:sldId id="300" r:id="rId12"/>
    <p:sldId id="309" r:id="rId13"/>
    <p:sldId id="310" r:id="rId14"/>
    <p:sldId id="311" r:id="rId15"/>
    <p:sldId id="312" r:id="rId16"/>
    <p:sldId id="299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933C"/>
    <a:srgbClr val="CDDDA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24" autoAdjust="0"/>
    <p:restoredTop sz="95669" autoAdjust="0"/>
  </p:normalViewPr>
  <p:slideViewPr>
    <p:cSldViewPr>
      <p:cViewPr varScale="1">
        <p:scale>
          <a:sx n="67" d="100"/>
          <a:sy n="67" d="100"/>
        </p:scale>
        <p:origin x="-90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5F9A5-01E2-4845-9DB9-E7F4E00F55F5}" type="datetimeFigureOut">
              <a:rPr lang="cs-CZ" smtClean="0"/>
              <a:pPr/>
              <a:t>24.3.2013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F3FD7-F0B7-46AE-BF2C-EF14811C6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24.3.2013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24.3.2013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24.3.2013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24.3.2013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24.3.2013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24.3.2013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24.3.2013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24.3.2013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24.3.2013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24.3.2013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24.3.2013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D1D4E-CD23-4FBF-9BD9-EE09654E72BD}" type="datetimeFigureOut">
              <a:rPr lang="cs-CZ" smtClean="0"/>
              <a:pPr/>
              <a:t>24.3.2013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539552" y="620688"/>
            <a:ext cx="7992888" cy="52322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Při zápisu podobnosti dbáme na pořadí bodů !</a:t>
            </a:r>
            <a:r>
              <a:rPr lang="cs-CZ" sz="2800" dirty="0" smtClean="0">
                <a:latin typeface="Comic Sans MS" pitchFamily="66" charset="0"/>
              </a:rPr>
              <a:t> 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 flipH="1">
            <a:off x="2276780" y="3988799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 flipH="1">
            <a:off x="3428908" y="2908679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4644008" y="263691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Q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 flipH="1">
            <a:off x="6732240" y="1628800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P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6588224" y="5085184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R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1124652" y="1612535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68" name="TextovéPole 67"/>
          <p:cNvSpPr txBox="1"/>
          <p:nvPr/>
        </p:nvSpPr>
        <p:spPr>
          <a:xfrm>
            <a:off x="2699792" y="5157192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latin typeface="Comic Sans MS" pitchFamily="66" charset="0"/>
              </a:rPr>
              <a:t>ABCD</a:t>
            </a:r>
            <a:r>
              <a:rPr lang="cs-CZ" sz="3600" dirty="0" smtClean="0">
                <a:latin typeface="Symbol" pitchFamily="18" charset="2"/>
              </a:rPr>
              <a:t>  </a:t>
            </a:r>
            <a:r>
              <a:rPr lang="cs-CZ" sz="3600" b="1" dirty="0" smtClean="0">
                <a:latin typeface="Symbol" pitchFamily="18" charset="2"/>
                <a:sym typeface="Symbol"/>
              </a:rPr>
              <a:t> </a:t>
            </a:r>
            <a:r>
              <a:rPr lang="cs-CZ" sz="3600" dirty="0" smtClean="0">
                <a:latin typeface="Symbol" pitchFamily="18" charset="2"/>
              </a:rPr>
              <a:t> </a:t>
            </a:r>
            <a:r>
              <a:rPr lang="cs-CZ" sz="3600" dirty="0" smtClean="0">
                <a:latin typeface="Comic Sans MS" pitchFamily="66" charset="0"/>
              </a:rPr>
              <a:t>PQRS</a:t>
            </a:r>
            <a:endParaRPr lang="cs-CZ" sz="3600" dirty="0">
              <a:latin typeface="Comic Sans MS" pitchFamily="66" charset="0"/>
            </a:endParaRPr>
          </a:p>
        </p:txBody>
      </p:sp>
      <p:sp>
        <p:nvSpPr>
          <p:cNvPr id="40" name="Lichoběžník 39"/>
          <p:cNvSpPr/>
          <p:nvPr/>
        </p:nvSpPr>
        <p:spPr>
          <a:xfrm rot="12673824">
            <a:off x="980636" y="2260607"/>
            <a:ext cx="2304256" cy="1512168"/>
          </a:xfrm>
          <a:prstGeom prst="trapezoi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TextovéPole 40"/>
          <p:cNvSpPr txBox="1"/>
          <p:nvPr/>
        </p:nvSpPr>
        <p:spPr>
          <a:xfrm>
            <a:off x="683568" y="3212976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D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2" name="Lichoběžník 41"/>
          <p:cNvSpPr/>
          <p:nvPr/>
        </p:nvSpPr>
        <p:spPr>
          <a:xfrm rot="2873008">
            <a:off x="5352517" y="2334602"/>
            <a:ext cx="3024336" cy="2088232"/>
          </a:xfrm>
          <a:prstGeom prst="trapezoi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TextovéPole 42"/>
          <p:cNvSpPr txBox="1"/>
          <p:nvPr/>
        </p:nvSpPr>
        <p:spPr>
          <a:xfrm>
            <a:off x="8172400" y="335699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S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5" name="Elipsa 44"/>
          <p:cNvSpPr/>
          <p:nvPr/>
        </p:nvSpPr>
        <p:spPr>
          <a:xfrm>
            <a:off x="2348788" y="3988799"/>
            <a:ext cx="360040" cy="504056"/>
          </a:xfrm>
          <a:prstGeom prst="ellipse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Elipsa 45"/>
          <p:cNvSpPr/>
          <p:nvPr/>
        </p:nvSpPr>
        <p:spPr>
          <a:xfrm>
            <a:off x="3428908" y="2908679"/>
            <a:ext cx="360040" cy="504056"/>
          </a:xfrm>
          <a:prstGeom prst="ellipse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Elipsa 47"/>
          <p:cNvSpPr/>
          <p:nvPr/>
        </p:nvSpPr>
        <p:spPr>
          <a:xfrm>
            <a:off x="1187624" y="1628800"/>
            <a:ext cx="360040" cy="504056"/>
          </a:xfrm>
          <a:prstGeom prst="ellipse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Elipsa 49"/>
          <p:cNvSpPr/>
          <p:nvPr/>
        </p:nvSpPr>
        <p:spPr>
          <a:xfrm>
            <a:off x="683568" y="3212976"/>
            <a:ext cx="360040" cy="504056"/>
          </a:xfrm>
          <a:prstGeom prst="ellipse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Elipsa 50"/>
          <p:cNvSpPr/>
          <p:nvPr/>
        </p:nvSpPr>
        <p:spPr>
          <a:xfrm>
            <a:off x="4644008" y="2636912"/>
            <a:ext cx="360040" cy="504056"/>
          </a:xfrm>
          <a:prstGeom prst="ellipse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2" name="Elipsa 51"/>
          <p:cNvSpPr/>
          <p:nvPr/>
        </p:nvSpPr>
        <p:spPr>
          <a:xfrm>
            <a:off x="6588224" y="5085184"/>
            <a:ext cx="360040" cy="504056"/>
          </a:xfrm>
          <a:prstGeom prst="ellipse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3" name="Elipsa 52"/>
          <p:cNvSpPr/>
          <p:nvPr/>
        </p:nvSpPr>
        <p:spPr>
          <a:xfrm>
            <a:off x="8172400" y="3356992"/>
            <a:ext cx="360040" cy="504056"/>
          </a:xfrm>
          <a:prstGeom prst="ellipse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1" name="Elipsa 60"/>
          <p:cNvSpPr/>
          <p:nvPr/>
        </p:nvSpPr>
        <p:spPr>
          <a:xfrm>
            <a:off x="6732240" y="1628800"/>
            <a:ext cx="360040" cy="504056"/>
          </a:xfrm>
          <a:prstGeom prst="ellipse">
            <a:avLst/>
          </a:prstGeom>
          <a:noFill/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4" name="Přímá spojovací čára 23"/>
          <p:cNvCxnSpPr>
            <a:endCxn id="46" idx="1"/>
          </p:cNvCxnSpPr>
          <p:nvPr/>
        </p:nvCxnSpPr>
        <p:spPr>
          <a:xfrm>
            <a:off x="1547664" y="1772816"/>
            <a:ext cx="1933971" cy="1209680"/>
          </a:xfrm>
          <a:prstGeom prst="line">
            <a:avLst/>
          </a:prstGeom>
          <a:ln w="38100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ovací čára 24"/>
          <p:cNvCxnSpPr/>
          <p:nvPr/>
        </p:nvCxnSpPr>
        <p:spPr>
          <a:xfrm>
            <a:off x="5076056" y="2948759"/>
            <a:ext cx="2016224" cy="2232248"/>
          </a:xfrm>
          <a:prstGeom prst="line">
            <a:avLst/>
          </a:prstGeom>
          <a:ln w="381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/>
          <p:nvPr/>
        </p:nvCxnSpPr>
        <p:spPr>
          <a:xfrm>
            <a:off x="1115616" y="3284984"/>
            <a:ext cx="1285899" cy="777632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ovací čára 33"/>
          <p:cNvCxnSpPr/>
          <p:nvPr/>
        </p:nvCxnSpPr>
        <p:spPr>
          <a:xfrm>
            <a:off x="6948264" y="1916832"/>
            <a:ext cx="1368152" cy="1512168"/>
          </a:xfrm>
          <a:prstGeom prst="line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ovací čára 36"/>
          <p:cNvCxnSpPr>
            <a:endCxn id="46" idx="1"/>
          </p:cNvCxnSpPr>
          <p:nvPr/>
        </p:nvCxnSpPr>
        <p:spPr>
          <a:xfrm flipV="1">
            <a:off x="2411760" y="2982496"/>
            <a:ext cx="1069875" cy="1094576"/>
          </a:xfrm>
          <a:prstGeom prst="line">
            <a:avLst/>
          </a:prstGeom>
          <a:ln w="38100">
            <a:solidFill>
              <a:srgbClr val="77933C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ovací čára 38"/>
          <p:cNvCxnSpPr/>
          <p:nvPr/>
        </p:nvCxnSpPr>
        <p:spPr>
          <a:xfrm flipV="1">
            <a:off x="5076056" y="1935884"/>
            <a:ext cx="1891489" cy="1008112"/>
          </a:xfrm>
          <a:prstGeom prst="line">
            <a:avLst/>
          </a:prstGeom>
          <a:ln w="38100">
            <a:solidFill>
              <a:srgbClr val="77933C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Přímá spojovací čára 46"/>
          <p:cNvCxnSpPr/>
          <p:nvPr/>
        </p:nvCxnSpPr>
        <p:spPr>
          <a:xfrm flipV="1">
            <a:off x="1087601" y="1792431"/>
            <a:ext cx="432048" cy="1440160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Přímá spojovací čára 48"/>
          <p:cNvCxnSpPr/>
          <p:nvPr/>
        </p:nvCxnSpPr>
        <p:spPr>
          <a:xfrm flipV="1">
            <a:off x="7092280" y="3429000"/>
            <a:ext cx="1224136" cy="1800200"/>
          </a:xfrm>
          <a:prstGeom prst="line">
            <a:avLst/>
          </a:prstGeom>
          <a:ln w="38100">
            <a:solidFill>
              <a:schemeClr val="accent4">
                <a:lumMod val="7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000"/>
                            </p:stCondLst>
                            <p:childTnLst>
                              <p:par>
                                <p:cTn id="5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8000"/>
                            </p:stCondLst>
                            <p:childTnLst>
                              <p:par>
                                <p:cTn id="7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9000"/>
                            </p:stCondLst>
                            <p:childTnLst>
                              <p:par>
                                <p:cTn id="7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45" grpId="0" animBg="1"/>
      <p:bldP spid="45" grpId="1" animBg="1"/>
      <p:bldP spid="46" grpId="0" animBg="1"/>
      <p:bldP spid="46" grpId="1" animBg="1"/>
      <p:bldP spid="48" grpId="0" animBg="1"/>
      <p:bldP spid="48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61" grpId="0" animBg="1"/>
      <p:bldP spid="61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539552" y="548680"/>
            <a:ext cx="7992888" cy="95410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Urči, zda jsou následující útvary podobné. Pokud ano, urči poměr podobnosti.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2" name="Volný tvar 31"/>
          <p:cNvSpPr/>
          <p:nvPr/>
        </p:nvSpPr>
        <p:spPr>
          <a:xfrm>
            <a:off x="467544" y="2780928"/>
            <a:ext cx="2604818" cy="2554514"/>
          </a:xfrm>
          <a:custGeom>
            <a:avLst/>
            <a:gdLst>
              <a:gd name="connsiteX0" fmla="*/ 1059543 w 2017485"/>
              <a:gd name="connsiteY0" fmla="*/ 261257 h 2554514"/>
              <a:gd name="connsiteX1" fmla="*/ 0 w 2017485"/>
              <a:gd name="connsiteY1" fmla="*/ 2554514 h 2554514"/>
              <a:gd name="connsiteX2" fmla="*/ 2017485 w 2017485"/>
              <a:gd name="connsiteY2" fmla="*/ 0 h 2554514"/>
              <a:gd name="connsiteX3" fmla="*/ 1059543 w 2017485"/>
              <a:gd name="connsiteY3" fmla="*/ 261257 h 2554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17485" h="2554514">
                <a:moveTo>
                  <a:pt x="1059543" y="261257"/>
                </a:moveTo>
                <a:lnTo>
                  <a:pt x="0" y="2554514"/>
                </a:lnTo>
                <a:lnTo>
                  <a:pt x="2017485" y="0"/>
                </a:lnTo>
                <a:lnTo>
                  <a:pt x="1059543" y="261257"/>
                </a:lnTo>
                <a:close/>
              </a:path>
            </a:pathLst>
          </a:cu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TextovéPole 33"/>
          <p:cNvSpPr txBox="1"/>
          <p:nvPr/>
        </p:nvSpPr>
        <p:spPr>
          <a:xfrm>
            <a:off x="1907704" y="3789040"/>
            <a:ext cx="9076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12cm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3275856" y="2996952"/>
            <a:ext cx="7697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6cm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36" name="TextovéPole 35"/>
          <p:cNvSpPr txBox="1"/>
          <p:nvPr/>
        </p:nvSpPr>
        <p:spPr>
          <a:xfrm>
            <a:off x="1979712" y="2492896"/>
            <a:ext cx="7697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4cm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37" name="TextovéPole 36"/>
          <p:cNvSpPr txBox="1"/>
          <p:nvPr/>
        </p:nvSpPr>
        <p:spPr>
          <a:xfrm>
            <a:off x="683568" y="3284984"/>
            <a:ext cx="9076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10cm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0" name="TextovéPole 39"/>
          <p:cNvSpPr txBox="1"/>
          <p:nvPr/>
        </p:nvSpPr>
        <p:spPr>
          <a:xfrm>
            <a:off x="5580112" y="2348880"/>
            <a:ext cx="9076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18cm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3" name="TextovéPole 42"/>
          <p:cNvSpPr txBox="1"/>
          <p:nvPr/>
        </p:nvSpPr>
        <p:spPr>
          <a:xfrm>
            <a:off x="6012160" y="3573016"/>
            <a:ext cx="9076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15cm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4" name="Volný tvar 43"/>
          <p:cNvSpPr/>
          <p:nvPr/>
        </p:nvSpPr>
        <p:spPr>
          <a:xfrm rot="14445242">
            <a:off x="4144475" y="713172"/>
            <a:ext cx="3756946" cy="4358254"/>
          </a:xfrm>
          <a:custGeom>
            <a:avLst/>
            <a:gdLst>
              <a:gd name="connsiteX0" fmla="*/ 1059543 w 2017485"/>
              <a:gd name="connsiteY0" fmla="*/ 261257 h 2554514"/>
              <a:gd name="connsiteX1" fmla="*/ 0 w 2017485"/>
              <a:gd name="connsiteY1" fmla="*/ 2554514 h 2554514"/>
              <a:gd name="connsiteX2" fmla="*/ 2017485 w 2017485"/>
              <a:gd name="connsiteY2" fmla="*/ 0 h 2554514"/>
              <a:gd name="connsiteX3" fmla="*/ 1059543 w 2017485"/>
              <a:gd name="connsiteY3" fmla="*/ 261257 h 2554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17485" h="2554514">
                <a:moveTo>
                  <a:pt x="1059543" y="261257"/>
                </a:moveTo>
                <a:lnTo>
                  <a:pt x="0" y="2554514"/>
                </a:lnTo>
                <a:lnTo>
                  <a:pt x="2017485" y="0"/>
                </a:lnTo>
                <a:lnTo>
                  <a:pt x="1059543" y="261257"/>
                </a:lnTo>
                <a:close/>
              </a:path>
            </a:pathLst>
          </a:cu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TextovéPole 44"/>
          <p:cNvSpPr txBox="1"/>
          <p:nvPr/>
        </p:nvSpPr>
        <p:spPr>
          <a:xfrm>
            <a:off x="3491880" y="55892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  <p:sp>
        <p:nvSpPr>
          <p:cNvPr id="46" name="TextovéPole 45"/>
          <p:cNvSpPr txBox="1"/>
          <p:nvPr/>
        </p:nvSpPr>
        <p:spPr>
          <a:xfrm>
            <a:off x="2339752" y="5301208"/>
            <a:ext cx="4248472" cy="95410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18:12 = 6:4 = 15:10</a:t>
            </a:r>
          </a:p>
          <a:p>
            <a:pPr algn="ctr"/>
            <a:r>
              <a:rPr lang="cs-CZ" sz="2800" b="1" dirty="0" smtClean="0">
                <a:latin typeface="Comic Sans MS" pitchFamily="66" charset="0"/>
              </a:rPr>
              <a:t>Jsou podobné; k = 1,5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47" name="TextovéPole 46"/>
          <p:cNvSpPr txBox="1"/>
          <p:nvPr/>
        </p:nvSpPr>
        <p:spPr>
          <a:xfrm>
            <a:off x="3995936" y="6309320"/>
            <a:ext cx="1117614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odpověď</a:t>
            </a:r>
            <a:endParaRPr lang="cs-CZ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</p:childTnLst>
        </p:cTn>
      </p:par>
    </p:tnLst>
    <p:bldLst>
      <p:bldP spid="4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539552" y="548680"/>
            <a:ext cx="7992888" cy="95410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Urči, zda jsou následující útvary podobné. Pokud ano, urči poměr podobnosti.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6948264" y="3356992"/>
            <a:ext cx="9076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12cm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5724128" y="2492896"/>
            <a:ext cx="10422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7,5cm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36" name="TextovéPole 35"/>
          <p:cNvSpPr txBox="1"/>
          <p:nvPr/>
        </p:nvSpPr>
        <p:spPr>
          <a:xfrm>
            <a:off x="3707904" y="3429000"/>
            <a:ext cx="7697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9cm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37" name="TextovéPole 36"/>
          <p:cNvSpPr txBox="1"/>
          <p:nvPr/>
        </p:nvSpPr>
        <p:spPr>
          <a:xfrm>
            <a:off x="2411760" y="2420888"/>
            <a:ext cx="9076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14cm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0" name="TextovéPole 39"/>
          <p:cNvSpPr txBox="1"/>
          <p:nvPr/>
        </p:nvSpPr>
        <p:spPr>
          <a:xfrm>
            <a:off x="755576" y="3573016"/>
            <a:ext cx="9076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18cm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3" name="TextovéPole 42"/>
          <p:cNvSpPr txBox="1"/>
          <p:nvPr/>
        </p:nvSpPr>
        <p:spPr>
          <a:xfrm>
            <a:off x="5868144" y="4581128"/>
            <a:ext cx="9076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15cm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5" name="TextovéPole 44"/>
          <p:cNvSpPr txBox="1"/>
          <p:nvPr/>
        </p:nvSpPr>
        <p:spPr>
          <a:xfrm>
            <a:off x="3491880" y="55892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  <p:sp>
        <p:nvSpPr>
          <p:cNvPr id="46" name="TextovéPole 45"/>
          <p:cNvSpPr txBox="1"/>
          <p:nvPr/>
        </p:nvSpPr>
        <p:spPr>
          <a:xfrm>
            <a:off x="3059832" y="5445224"/>
            <a:ext cx="3096344" cy="95410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15:18≠11:14</a:t>
            </a:r>
          </a:p>
          <a:p>
            <a:pPr algn="ctr"/>
            <a:r>
              <a:rPr lang="cs-CZ" sz="2800" b="1" dirty="0" smtClean="0">
                <a:latin typeface="Comic Sans MS" pitchFamily="66" charset="0"/>
              </a:rPr>
              <a:t>Nejsou podobné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47" name="TextovéPole 46"/>
          <p:cNvSpPr txBox="1"/>
          <p:nvPr/>
        </p:nvSpPr>
        <p:spPr>
          <a:xfrm>
            <a:off x="3995936" y="6309320"/>
            <a:ext cx="1117614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odpověď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16" name="Volný tvar 15"/>
          <p:cNvSpPr/>
          <p:nvPr/>
        </p:nvSpPr>
        <p:spPr>
          <a:xfrm>
            <a:off x="1727200" y="2757714"/>
            <a:ext cx="1980704" cy="2206172"/>
          </a:xfrm>
          <a:custGeom>
            <a:avLst/>
            <a:gdLst>
              <a:gd name="connsiteX0" fmla="*/ 14514 w 2220686"/>
              <a:gd name="connsiteY0" fmla="*/ 0 h 2206172"/>
              <a:gd name="connsiteX1" fmla="*/ 0 w 2220686"/>
              <a:gd name="connsiteY1" fmla="*/ 2206172 h 2206172"/>
              <a:gd name="connsiteX2" fmla="*/ 2220686 w 2220686"/>
              <a:gd name="connsiteY2" fmla="*/ 1494972 h 2206172"/>
              <a:gd name="connsiteX3" fmla="*/ 2220686 w 2220686"/>
              <a:gd name="connsiteY3" fmla="*/ 348343 h 2206172"/>
              <a:gd name="connsiteX4" fmla="*/ 14514 w 2220686"/>
              <a:gd name="connsiteY4" fmla="*/ 0 h 2206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20686" h="2206172">
                <a:moveTo>
                  <a:pt x="14514" y="0"/>
                </a:moveTo>
                <a:lnTo>
                  <a:pt x="0" y="2206172"/>
                </a:lnTo>
                <a:lnTo>
                  <a:pt x="2220686" y="1494972"/>
                </a:lnTo>
                <a:lnTo>
                  <a:pt x="2220686" y="348343"/>
                </a:lnTo>
                <a:lnTo>
                  <a:pt x="14514" y="0"/>
                </a:lnTo>
                <a:close/>
              </a:path>
            </a:pathLst>
          </a:cu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Volný tvar 16"/>
          <p:cNvSpPr/>
          <p:nvPr/>
        </p:nvSpPr>
        <p:spPr>
          <a:xfrm rot="16200000">
            <a:off x="5511733" y="2712547"/>
            <a:ext cx="1656183" cy="2080975"/>
          </a:xfrm>
          <a:custGeom>
            <a:avLst/>
            <a:gdLst>
              <a:gd name="connsiteX0" fmla="*/ 14514 w 2220686"/>
              <a:gd name="connsiteY0" fmla="*/ 0 h 2206172"/>
              <a:gd name="connsiteX1" fmla="*/ 0 w 2220686"/>
              <a:gd name="connsiteY1" fmla="*/ 2206172 h 2206172"/>
              <a:gd name="connsiteX2" fmla="*/ 2220686 w 2220686"/>
              <a:gd name="connsiteY2" fmla="*/ 1494972 h 2206172"/>
              <a:gd name="connsiteX3" fmla="*/ 2220686 w 2220686"/>
              <a:gd name="connsiteY3" fmla="*/ 348343 h 2206172"/>
              <a:gd name="connsiteX4" fmla="*/ 14514 w 2220686"/>
              <a:gd name="connsiteY4" fmla="*/ 0 h 2206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20686" h="2206172">
                <a:moveTo>
                  <a:pt x="14514" y="0"/>
                </a:moveTo>
                <a:lnTo>
                  <a:pt x="0" y="2206172"/>
                </a:lnTo>
                <a:lnTo>
                  <a:pt x="2220686" y="1494972"/>
                </a:lnTo>
                <a:lnTo>
                  <a:pt x="2220686" y="348343"/>
                </a:lnTo>
                <a:lnTo>
                  <a:pt x="14514" y="0"/>
                </a:lnTo>
                <a:close/>
              </a:path>
            </a:pathLst>
          </a:cu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extovéPole 17"/>
          <p:cNvSpPr txBox="1"/>
          <p:nvPr/>
        </p:nvSpPr>
        <p:spPr>
          <a:xfrm>
            <a:off x="2339752" y="4653136"/>
            <a:ext cx="9076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15cm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4716016" y="3356992"/>
            <a:ext cx="8579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11cm</a:t>
            </a:r>
            <a:endParaRPr lang="cs-CZ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</p:childTnLst>
        </p:cTn>
      </p:par>
    </p:tnLst>
    <p:bldLst>
      <p:bldP spid="4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539552" y="548680"/>
            <a:ext cx="7992888" cy="52322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Rozhodni, zda platí: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5" name="TextovéPole 44"/>
          <p:cNvSpPr txBox="1"/>
          <p:nvPr/>
        </p:nvSpPr>
        <p:spPr>
          <a:xfrm>
            <a:off x="3491880" y="55892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  <p:sp>
        <p:nvSpPr>
          <p:cNvPr id="46" name="TextovéPole 45"/>
          <p:cNvSpPr txBox="1"/>
          <p:nvPr/>
        </p:nvSpPr>
        <p:spPr>
          <a:xfrm>
            <a:off x="3491880" y="5661248"/>
            <a:ext cx="2160240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dirty="0" smtClean="0">
                <a:latin typeface="Comic Sans MS" pitchFamily="66" charset="0"/>
              </a:rPr>
              <a:t>Ano, platí.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47" name="TextovéPole 46"/>
          <p:cNvSpPr txBox="1"/>
          <p:nvPr/>
        </p:nvSpPr>
        <p:spPr>
          <a:xfrm>
            <a:off x="3995936" y="6309320"/>
            <a:ext cx="1117614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odpověď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899592" y="1412776"/>
            <a:ext cx="73372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1. Všechny čtverce jsou navzájem podobné.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23" name="Obdélník 22"/>
          <p:cNvSpPr/>
          <p:nvPr/>
        </p:nvSpPr>
        <p:spPr>
          <a:xfrm rot="18847750">
            <a:off x="1751935" y="2986747"/>
            <a:ext cx="1584176" cy="14401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Obdélník 23"/>
          <p:cNvSpPr/>
          <p:nvPr/>
        </p:nvSpPr>
        <p:spPr>
          <a:xfrm>
            <a:off x="3923928" y="2636912"/>
            <a:ext cx="1008112" cy="100811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Obdélník 24"/>
          <p:cNvSpPr/>
          <p:nvPr/>
        </p:nvSpPr>
        <p:spPr>
          <a:xfrm>
            <a:off x="5652120" y="2492896"/>
            <a:ext cx="2016224" cy="216024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</p:childTnLst>
        </p:cTn>
      </p:par>
    </p:tnLst>
    <p:bldLst>
      <p:bldP spid="46" grpId="0" animBg="1"/>
      <p:bldP spid="23" grpId="0" animBg="1"/>
      <p:bldP spid="24" grpId="0" animBg="1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539552" y="548680"/>
            <a:ext cx="7992888" cy="52322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Rozhodni, zda platí: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5" name="TextovéPole 44"/>
          <p:cNvSpPr txBox="1"/>
          <p:nvPr/>
        </p:nvSpPr>
        <p:spPr>
          <a:xfrm>
            <a:off x="3491880" y="55892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  <p:sp>
        <p:nvSpPr>
          <p:cNvPr id="46" name="TextovéPole 45"/>
          <p:cNvSpPr txBox="1"/>
          <p:nvPr/>
        </p:nvSpPr>
        <p:spPr>
          <a:xfrm>
            <a:off x="3707904" y="5661248"/>
            <a:ext cx="1728192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dirty="0" smtClean="0">
                <a:latin typeface="Comic Sans MS" pitchFamily="66" charset="0"/>
              </a:rPr>
              <a:t>Neplatí.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47" name="TextovéPole 46"/>
          <p:cNvSpPr txBox="1"/>
          <p:nvPr/>
        </p:nvSpPr>
        <p:spPr>
          <a:xfrm>
            <a:off x="3995936" y="6309320"/>
            <a:ext cx="1117614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odpověď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899592" y="1412776"/>
            <a:ext cx="76610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2. Všechny obdélníky jsou navzájem podobné.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23" name="Obdélník 22"/>
          <p:cNvSpPr/>
          <p:nvPr/>
        </p:nvSpPr>
        <p:spPr>
          <a:xfrm rot="2590180">
            <a:off x="1031882" y="3175971"/>
            <a:ext cx="2266888" cy="185239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Obdélník 23"/>
          <p:cNvSpPr/>
          <p:nvPr/>
        </p:nvSpPr>
        <p:spPr>
          <a:xfrm rot="400417">
            <a:off x="3987547" y="2310821"/>
            <a:ext cx="722800" cy="237626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Obdélník 24"/>
          <p:cNvSpPr/>
          <p:nvPr/>
        </p:nvSpPr>
        <p:spPr>
          <a:xfrm>
            <a:off x="5652120" y="2492896"/>
            <a:ext cx="2808312" cy="136815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6660232" y="3573016"/>
            <a:ext cx="1656184" cy="64807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délník 11"/>
          <p:cNvSpPr/>
          <p:nvPr/>
        </p:nvSpPr>
        <p:spPr>
          <a:xfrm rot="400417">
            <a:off x="4815169" y="3147653"/>
            <a:ext cx="215280" cy="17189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délník 12"/>
          <p:cNvSpPr/>
          <p:nvPr/>
        </p:nvSpPr>
        <p:spPr>
          <a:xfrm rot="2590180">
            <a:off x="1638851" y="4819114"/>
            <a:ext cx="1298116" cy="9906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</p:childTnLst>
        </p:cTn>
      </p:par>
    </p:tnLst>
    <p:bldLst>
      <p:bldP spid="46" grpId="0" animBg="1"/>
      <p:bldP spid="23" grpId="0" animBg="1"/>
      <p:bldP spid="24" grpId="0" animBg="1"/>
      <p:bldP spid="25" grpId="0" animBg="1"/>
      <p:bldP spid="11" grpId="0" animBg="1"/>
      <p:bldP spid="12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539552" y="548680"/>
            <a:ext cx="7992888" cy="52322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Rozhodni, zda platí: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5" name="TextovéPole 44"/>
          <p:cNvSpPr txBox="1"/>
          <p:nvPr/>
        </p:nvSpPr>
        <p:spPr>
          <a:xfrm>
            <a:off x="3491880" y="55892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  <p:sp>
        <p:nvSpPr>
          <p:cNvPr id="46" name="TextovéPole 45"/>
          <p:cNvSpPr txBox="1"/>
          <p:nvPr/>
        </p:nvSpPr>
        <p:spPr>
          <a:xfrm>
            <a:off x="3491880" y="5661248"/>
            <a:ext cx="2160240" cy="5232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dirty="0" smtClean="0">
                <a:latin typeface="Comic Sans MS" pitchFamily="66" charset="0"/>
              </a:rPr>
              <a:t>Ano, platí.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47" name="TextovéPole 46"/>
          <p:cNvSpPr txBox="1"/>
          <p:nvPr/>
        </p:nvSpPr>
        <p:spPr>
          <a:xfrm>
            <a:off x="3995936" y="6309320"/>
            <a:ext cx="1117614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dirty="0" smtClean="0">
                <a:latin typeface="Comic Sans MS" pitchFamily="66" charset="0"/>
              </a:rPr>
              <a:t>odpověď</a:t>
            </a:r>
            <a:endParaRPr lang="cs-CZ" dirty="0">
              <a:latin typeface="Comic Sans MS" pitchFamily="66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1331640" y="1268760"/>
            <a:ext cx="64087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3. Všechny rovnostranné trojúhelníky jsou navzájem podobné.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11" name="Rovnoramenný trojúhelník 10"/>
          <p:cNvSpPr/>
          <p:nvPr/>
        </p:nvSpPr>
        <p:spPr>
          <a:xfrm>
            <a:off x="1619672" y="2708920"/>
            <a:ext cx="2520280" cy="216024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Rovnoramenný trojúhelník 11"/>
          <p:cNvSpPr/>
          <p:nvPr/>
        </p:nvSpPr>
        <p:spPr>
          <a:xfrm>
            <a:off x="3707904" y="2492896"/>
            <a:ext cx="1080120" cy="1008112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Rovnoramenný trojúhelník 13"/>
          <p:cNvSpPr/>
          <p:nvPr/>
        </p:nvSpPr>
        <p:spPr>
          <a:xfrm>
            <a:off x="5004048" y="2636912"/>
            <a:ext cx="1872208" cy="1584176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</p:childTnLst>
        </p:cTn>
      </p:par>
    </p:tnLst>
    <p:bldLst>
      <p:bldP spid="46" grpId="0" animBg="1"/>
      <p:bldP spid="11" grpId="0" animBg="1"/>
      <p:bldP spid="12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39552" y="2564904"/>
            <a:ext cx="813690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galerie obrázků a klipartů Microsoft Office.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Ivana Kubicová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9.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Geometrie v rovině a v prostoru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Podobnost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cs-CZ" sz="1600" i="1" baseline="0" smtClean="0">
                          <a:latin typeface="Courier New" pitchFamily="49" charset="0"/>
                          <a:cs typeface="Courier New" pitchFamily="49" charset="0"/>
                        </a:rPr>
                        <a:t>geometrických útvarů 1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32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VY_32_INOVACE_08.01.KUB.MA.9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06. 03. 2013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7" name="TextovéPole 36"/>
          <p:cNvSpPr txBox="1"/>
          <p:nvPr/>
        </p:nvSpPr>
        <p:spPr>
          <a:xfrm>
            <a:off x="1259632" y="404664"/>
            <a:ext cx="6552728" cy="52322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Podobnost geometrických útvarů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395536" y="1268760"/>
            <a:ext cx="4104456" cy="518457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539552" y="1052736"/>
            <a:ext cx="3744416" cy="400110"/>
          </a:xfrm>
          <a:prstGeom prst="rect">
            <a:avLst/>
          </a:prstGeom>
          <a:solidFill>
            <a:srgbClr val="CDDDAD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solidFill>
                  <a:schemeClr val="tx1"/>
                </a:solidFill>
                <a:latin typeface="Comic Sans MS" pitchFamily="66" charset="0"/>
              </a:rPr>
              <a:t>Tyto útvary </a:t>
            </a:r>
            <a:r>
              <a:rPr lang="cs-CZ" sz="2000" b="1" dirty="0" smtClean="0">
                <a:solidFill>
                  <a:schemeClr val="tx1"/>
                </a:solidFill>
                <a:latin typeface="Comic Sans MS" pitchFamily="66" charset="0"/>
              </a:rPr>
              <a:t>jsou podobné</a:t>
            </a:r>
            <a:r>
              <a:rPr lang="cs-CZ" sz="20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cs-CZ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" name="Zaoblený obdélník 9"/>
          <p:cNvSpPr/>
          <p:nvPr/>
        </p:nvSpPr>
        <p:spPr>
          <a:xfrm>
            <a:off x="4644008" y="1268760"/>
            <a:ext cx="4104456" cy="518457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4860032" y="1052736"/>
            <a:ext cx="3744416" cy="400110"/>
          </a:xfrm>
          <a:prstGeom prst="rect">
            <a:avLst/>
          </a:prstGeom>
          <a:solidFill>
            <a:srgbClr val="CDDDAD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solidFill>
                  <a:schemeClr val="tx1"/>
                </a:solidFill>
                <a:latin typeface="Comic Sans MS" pitchFamily="66" charset="0"/>
              </a:rPr>
              <a:t>Tyto útvary </a:t>
            </a:r>
            <a:r>
              <a:rPr lang="cs-CZ" sz="2000" b="1" dirty="0" smtClean="0">
                <a:solidFill>
                  <a:schemeClr val="tx1"/>
                </a:solidFill>
                <a:latin typeface="Comic Sans MS" pitchFamily="66" charset="0"/>
              </a:rPr>
              <a:t>nejsou podobné</a:t>
            </a:r>
            <a:r>
              <a:rPr lang="cs-CZ" sz="20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cs-CZ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" name="Rovnoramenný trojúhelník 10"/>
          <p:cNvSpPr/>
          <p:nvPr/>
        </p:nvSpPr>
        <p:spPr>
          <a:xfrm>
            <a:off x="755576" y="1700808"/>
            <a:ext cx="1872208" cy="396044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Rovnoramenný trojúhelník 11"/>
          <p:cNvSpPr/>
          <p:nvPr/>
        </p:nvSpPr>
        <p:spPr>
          <a:xfrm rot="10800000">
            <a:off x="2627784" y="1700808"/>
            <a:ext cx="1152128" cy="2448272"/>
          </a:xfrm>
          <a:prstGeom prst="triangl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Volný tvar 13"/>
          <p:cNvSpPr/>
          <p:nvPr/>
        </p:nvSpPr>
        <p:spPr>
          <a:xfrm>
            <a:off x="5148064" y="1916832"/>
            <a:ext cx="2520280" cy="2664296"/>
          </a:xfrm>
          <a:custGeom>
            <a:avLst/>
            <a:gdLst>
              <a:gd name="connsiteX0" fmla="*/ 0 w 1785257"/>
              <a:gd name="connsiteY0" fmla="*/ 0 h 1524000"/>
              <a:gd name="connsiteX1" fmla="*/ 14514 w 1785257"/>
              <a:gd name="connsiteY1" fmla="*/ 1524000 h 1524000"/>
              <a:gd name="connsiteX2" fmla="*/ 1785257 w 1785257"/>
              <a:gd name="connsiteY2" fmla="*/ 972457 h 1524000"/>
              <a:gd name="connsiteX3" fmla="*/ 0 w 1785257"/>
              <a:gd name="connsiteY3" fmla="*/ 0 h 152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85257" h="1524000">
                <a:moveTo>
                  <a:pt x="0" y="0"/>
                </a:moveTo>
                <a:lnTo>
                  <a:pt x="14514" y="1524000"/>
                </a:lnTo>
                <a:lnTo>
                  <a:pt x="1785257" y="97245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Volný tvar 15"/>
          <p:cNvSpPr/>
          <p:nvPr/>
        </p:nvSpPr>
        <p:spPr>
          <a:xfrm>
            <a:off x="7092280" y="3717032"/>
            <a:ext cx="812800" cy="1814286"/>
          </a:xfrm>
          <a:custGeom>
            <a:avLst/>
            <a:gdLst>
              <a:gd name="connsiteX0" fmla="*/ 0 w 812800"/>
              <a:gd name="connsiteY0" fmla="*/ 841829 h 1814286"/>
              <a:gd name="connsiteX1" fmla="*/ 798285 w 812800"/>
              <a:gd name="connsiteY1" fmla="*/ 0 h 1814286"/>
              <a:gd name="connsiteX2" fmla="*/ 812800 w 812800"/>
              <a:gd name="connsiteY2" fmla="*/ 1814286 h 1814286"/>
              <a:gd name="connsiteX3" fmla="*/ 0 w 812800"/>
              <a:gd name="connsiteY3" fmla="*/ 841829 h 1814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2800" h="1814286">
                <a:moveTo>
                  <a:pt x="0" y="841829"/>
                </a:moveTo>
                <a:lnTo>
                  <a:pt x="798285" y="0"/>
                </a:lnTo>
                <a:lnTo>
                  <a:pt x="812800" y="1814286"/>
                </a:lnTo>
                <a:lnTo>
                  <a:pt x="0" y="841829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16 0.09467 C -0.05018 0.09861 -0.06771 0.10139 -0.0842 0.10671 C -0.08889 0.11042 -0.09254 0.10972 -0.09861 0.11157 C -0.10521 0.11366 -0.11407 0.11736 -0.12066 0.12014 C -0.13108 0.12454 -0.14584 0.13171 -0.15261 0.13958 C -0.1566 0.14421 -0.15434 0.14213 -0.15886 0.14583 C -0.16077 0.14954 -0.16233 0.15417 -0.16511 0.15764 C -0.16597 0.1588 -0.16754 0.15926 -0.16841 0.16018 C -0.16962 0.16134 -0.17084 0.1625 -0.1717 0.16366 C -0.17587 0.16944 -0.17847 0.175 -0.18438 0.17963 C -0.18837 0.18889 -0.18299 0.17801 -0.18889 0.18588 C -0.19167 0.18935 -0.19132 0.19236 -0.19532 0.1956 C -0.19757 0.20231 -0.19653 0.19977 -0.2 0.20787 C -0.20052 0.20903 -0.20191 0.21134 -0.20191 0.21157 C -0.20347 0.2206 -0.19966 0.21991 -0.20469 0.21991 " pathEditMode="relative" rAng="0" ptsTypes="ffffffffffffffA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" y="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3 -0.09305 C -0.1 -0.16226 -0.17865 -0.23101 -0.2099 -0.258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" y="-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6" grpId="0" animBg="1"/>
      <p:bldP spid="16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7" name="TextovéPole 36"/>
          <p:cNvSpPr txBox="1"/>
          <p:nvPr/>
        </p:nvSpPr>
        <p:spPr>
          <a:xfrm>
            <a:off x="1259632" y="404664"/>
            <a:ext cx="6552728" cy="52322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Podobnost geometrických útvarů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395536" y="1268760"/>
            <a:ext cx="4104456" cy="518457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539552" y="1052736"/>
            <a:ext cx="3744416" cy="400110"/>
          </a:xfrm>
          <a:prstGeom prst="rect">
            <a:avLst/>
          </a:prstGeom>
          <a:solidFill>
            <a:srgbClr val="CDDDAD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solidFill>
                  <a:schemeClr val="tx1"/>
                </a:solidFill>
                <a:latin typeface="Comic Sans MS" pitchFamily="66" charset="0"/>
              </a:rPr>
              <a:t>Tyto útvary </a:t>
            </a:r>
            <a:r>
              <a:rPr lang="cs-CZ" sz="2000" b="1" dirty="0" smtClean="0">
                <a:solidFill>
                  <a:schemeClr val="tx1"/>
                </a:solidFill>
                <a:latin typeface="Comic Sans MS" pitchFamily="66" charset="0"/>
              </a:rPr>
              <a:t>jsou podobné</a:t>
            </a:r>
            <a:r>
              <a:rPr lang="cs-CZ" sz="20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cs-CZ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" name="Zaoblený obdélník 9"/>
          <p:cNvSpPr/>
          <p:nvPr/>
        </p:nvSpPr>
        <p:spPr>
          <a:xfrm>
            <a:off x="4644008" y="1268760"/>
            <a:ext cx="4104456" cy="518457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4860032" y="1052736"/>
            <a:ext cx="3744416" cy="400110"/>
          </a:xfrm>
          <a:prstGeom prst="rect">
            <a:avLst/>
          </a:prstGeom>
          <a:solidFill>
            <a:srgbClr val="CDDDAD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solidFill>
                  <a:schemeClr val="tx1"/>
                </a:solidFill>
                <a:latin typeface="Comic Sans MS" pitchFamily="66" charset="0"/>
              </a:rPr>
              <a:t>Tyto útvary </a:t>
            </a:r>
            <a:r>
              <a:rPr lang="cs-CZ" sz="2000" b="1" dirty="0" smtClean="0">
                <a:solidFill>
                  <a:schemeClr val="tx1"/>
                </a:solidFill>
                <a:latin typeface="Comic Sans MS" pitchFamily="66" charset="0"/>
              </a:rPr>
              <a:t>nejsou podobné</a:t>
            </a:r>
            <a:r>
              <a:rPr lang="cs-CZ" sz="20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cs-CZ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8" name="Kosoúhelník 27"/>
          <p:cNvSpPr/>
          <p:nvPr/>
        </p:nvSpPr>
        <p:spPr>
          <a:xfrm>
            <a:off x="856612" y="1916832"/>
            <a:ext cx="3096344" cy="2448272"/>
          </a:xfrm>
          <a:prstGeom prst="parallelogram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Kosoúhelník 28"/>
          <p:cNvSpPr/>
          <p:nvPr/>
        </p:nvSpPr>
        <p:spPr>
          <a:xfrm>
            <a:off x="5149762" y="1742060"/>
            <a:ext cx="2808312" cy="2952328"/>
          </a:xfrm>
          <a:prstGeom prst="parallelogram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Kosoúhelník 29"/>
          <p:cNvSpPr/>
          <p:nvPr/>
        </p:nvSpPr>
        <p:spPr>
          <a:xfrm rot="15327132">
            <a:off x="5850300" y="4603364"/>
            <a:ext cx="2335574" cy="779945"/>
          </a:xfrm>
          <a:prstGeom prst="parallelogram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Kosoúhelník 30"/>
          <p:cNvSpPr/>
          <p:nvPr/>
        </p:nvSpPr>
        <p:spPr>
          <a:xfrm rot="15326572">
            <a:off x="2122181" y="3880483"/>
            <a:ext cx="2232248" cy="1872208"/>
          </a:xfrm>
          <a:prstGeom prst="parallelogram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6300000">
                                      <p:cBhvr>
                                        <p:cTn id="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81481E-6 C -0.05799 -0.08518 -0.11545 -0.16967 -0.13768 -0.2023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-1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6270000">
                                      <p:cBhvr>
                                        <p:cTn id="1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36994E-6 C -0.03333 -0.04347 -0.06562 -0.08601 -0.0783 -0.1019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0" grpId="1" animBg="1"/>
      <p:bldP spid="31" grpId="0" animBg="1"/>
      <p:bldP spid="31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7" name="TextovéPole 36"/>
          <p:cNvSpPr txBox="1"/>
          <p:nvPr/>
        </p:nvSpPr>
        <p:spPr>
          <a:xfrm>
            <a:off x="1259632" y="404664"/>
            <a:ext cx="6552728" cy="52322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Podobnost geometrických útvarů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395536" y="1268760"/>
            <a:ext cx="4104456" cy="518457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539552" y="1052736"/>
            <a:ext cx="3744416" cy="400110"/>
          </a:xfrm>
          <a:prstGeom prst="rect">
            <a:avLst/>
          </a:prstGeom>
          <a:solidFill>
            <a:srgbClr val="CDDDAD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solidFill>
                  <a:schemeClr val="tx1"/>
                </a:solidFill>
                <a:latin typeface="Comic Sans MS" pitchFamily="66" charset="0"/>
              </a:rPr>
              <a:t>Tyto útvary </a:t>
            </a:r>
            <a:r>
              <a:rPr lang="cs-CZ" sz="2000" b="1" dirty="0" smtClean="0">
                <a:solidFill>
                  <a:schemeClr val="tx1"/>
                </a:solidFill>
                <a:latin typeface="Comic Sans MS" pitchFamily="66" charset="0"/>
              </a:rPr>
              <a:t>jsou podobné</a:t>
            </a:r>
            <a:r>
              <a:rPr lang="cs-CZ" sz="20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cs-CZ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" name="Zaoblený obdélník 9"/>
          <p:cNvSpPr/>
          <p:nvPr/>
        </p:nvSpPr>
        <p:spPr>
          <a:xfrm>
            <a:off x="4644008" y="1268760"/>
            <a:ext cx="4104456" cy="518457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4860032" y="1052736"/>
            <a:ext cx="3744416" cy="400110"/>
          </a:xfrm>
          <a:prstGeom prst="rect">
            <a:avLst/>
          </a:prstGeom>
          <a:solidFill>
            <a:srgbClr val="CDDDAD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solidFill>
                  <a:schemeClr val="tx1"/>
                </a:solidFill>
                <a:latin typeface="Comic Sans MS" pitchFamily="66" charset="0"/>
              </a:rPr>
              <a:t>Tyto útvary </a:t>
            </a:r>
            <a:r>
              <a:rPr lang="cs-CZ" sz="2000" b="1" dirty="0" smtClean="0">
                <a:solidFill>
                  <a:schemeClr val="tx1"/>
                </a:solidFill>
                <a:latin typeface="Comic Sans MS" pitchFamily="66" charset="0"/>
              </a:rPr>
              <a:t>nejsou podobné</a:t>
            </a:r>
            <a:r>
              <a:rPr lang="cs-CZ" sz="20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cs-CZ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3" name="Obdélník 22"/>
          <p:cNvSpPr/>
          <p:nvPr/>
        </p:nvSpPr>
        <p:spPr>
          <a:xfrm>
            <a:off x="856503" y="1806271"/>
            <a:ext cx="3240360" cy="187220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Obdélník 23"/>
          <p:cNvSpPr/>
          <p:nvPr/>
        </p:nvSpPr>
        <p:spPr>
          <a:xfrm rot="5400000">
            <a:off x="1619672" y="4437112"/>
            <a:ext cx="1656184" cy="9361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Obdélník 24"/>
          <p:cNvSpPr/>
          <p:nvPr/>
        </p:nvSpPr>
        <p:spPr>
          <a:xfrm>
            <a:off x="4932040" y="2564904"/>
            <a:ext cx="3528392" cy="72008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bdélník 25"/>
          <p:cNvSpPr/>
          <p:nvPr/>
        </p:nvSpPr>
        <p:spPr>
          <a:xfrm rot="5400000">
            <a:off x="5944344" y="4432920"/>
            <a:ext cx="1719808" cy="72008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22222E-6 C -0.0349 -0.10324 -0.06927 -0.20625 -0.08264 -0.2467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" y="-1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68208E-6 C -0.04636 -0.11375 -0.09219 -0.22705 -0.11025 -0.2721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" y="-1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26" grpId="0" animBg="1"/>
      <p:bldP spid="26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7" name="TextovéPole 36"/>
          <p:cNvSpPr txBox="1"/>
          <p:nvPr/>
        </p:nvSpPr>
        <p:spPr>
          <a:xfrm>
            <a:off x="1259632" y="404664"/>
            <a:ext cx="6552728" cy="52322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Podobnost geometrických útvarů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395536" y="1268760"/>
            <a:ext cx="4104456" cy="518457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539552" y="1052736"/>
            <a:ext cx="3744416" cy="400110"/>
          </a:xfrm>
          <a:prstGeom prst="rect">
            <a:avLst/>
          </a:prstGeom>
          <a:solidFill>
            <a:srgbClr val="CDDDAD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solidFill>
                  <a:schemeClr val="tx1"/>
                </a:solidFill>
                <a:latin typeface="Comic Sans MS" pitchFamily="66" charset="0"/>
              </a:rPr>
              <a:t>Tyto útvary </a:t>
            </a:r>
            <a:r>
              <a:rPr lang="cs-CZ" sz="2000" b="1" dirty="0" smtClean="0">
                <a:solidFill>
                  <a:schemeClr val="tx1"/>
                </a:solidFill>
                <a:latin typeface="Comic Sans MS" pitchFamily="66" charset="0"/>
              </a:rPr>
              <a:t>jsou</a:t>
            </a:r>
            <a:r>
              <a:rPr lang="cs-CZ" sz="20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cs-CZ" sz="2000" b="1" dirty="0" smtClean="0">
                <a:solidFill>
                  <a:schemeClr val="tx1"/>
                </a:solidFill>
                <a:latin typeface="Comic Sans MS" pitchFamily="66" charset="0"/>
              </a:rPr>
              <a:t>podobné.</a:t>
            </a:r>
            <a:endParaRPr lang="cs-CZ" sz="20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" name="Zaoblený obdélník 9"/>
          <p:cNvSpPr/>
          <p:nvPr/>
        </p:nvSpPr>
        <p:spPr>
          <a:xfrm>
            <a:off x="4716016" y="1196752"/>
            <a:ext cx="4104456" cy="525658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4860032" y="1052736"/>
            <a:ext cx="3744416" cy="400110"/>
          </a:xfrm>
          <a:prstGeom prst="rect">
            <a:avLst/>
          </a:prstGeom>
          <a:solidFill>
            <a:srgbClr val="CDDDAD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solidFill>
                  <a:schemeClr val="tx1"/>
                </a:solidFill>
                <a:latin typeface="Comic Sans MS" pitchFamily="66" charset="0"/>
              </a:rPr>
              <a:t>Tyto útvary </a:t>
            </a:r>
            <a:r>
              <a:rPr lang="cs-CZ" sz="2000" b="1" dirty="0" smtClean="0">
                <a:solidFill>
                  <a:schemeClr val="tx1"/>
                </a:solidFill>
                <a:latin typeface="Comic Sans MS" pitchFamily="66" charset="0"/>
              </a:rPr>
              <a:t>nejsou podobné</a:t>
            </a:r>
            <a:r>
              <a:rPr lang="cs-CZ" sz="20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endParaRPr lang="cs-CZ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3" name="Volný tvar 12"/>
          <p:cNvSpPr/>
          <p:nvPr/>
        </p:nvSpPr>
        <p:spPr>
          <a:xfrm>
            <a:off x="1259632" y="1844824"/>
            <a:ext cx="2520280" cy="2952328"/>
          </a:xfrm>
          <a:custGeom>
            <a:avLst/>
            <a:gdLst>
              <a:gd name="connsiteX0" fmla="*/ 362857 w 2510971"/>
              <a:gd name="connsiteY0" fmla="*/ 0 h 2975428"/>
              <a:gd name="connsiteX1" fmla="*/ 0 w 2510971"/>
              <a:gd name="connsiteY1" fmla="*/ 1770743 h 2975428"/>
              <a:gd name="connsiteX2" fmla="*/ 870857 w 2510971"/>
              <a:gd name="connsiteY2" fmla="*/ 2975428 h 2975428"/>
              <a:gd name="connsiteX3" fmla="*/ 2510971 w 2510971"/>
              <a:gd name="connsiteY3" fmla="*/ 2452914 h 2975428"/>
              <a:gd name="connsiteX4" fmla="*/ 2394857 w 2510971"/>
              <a:gd name="connsiteY4" fmla="*/ 391886 h 2975428"/>
              <a:gd name="connsiteX5" fmla="*/ 362857 w 2510971"/>
              <a:gd name="connsiteY5" fmla="*/ 0 h 2975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10971" h="2975428">
                <a:moveTo>
                  <a:pt x="362857" y="0"/>
                </a:moveTo>
                <a:lnTo>
                  <a:pt x="0" y="1770743"/>
                </a:lnTo>
                <a:lnTo>
                  <a:pt x="870857" y="2975428"/>
                </a:lnTo>
                <a:lnTo>
                  <a:pt x="2510971" y="2452914"/>
                </a:lnTo>
                <a:lnTo>
                  <a:pt x="2394857" y="391886"/>
                </a:lnTo>
                <a:lnTo>
                  <a:pt x="362857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Volný tvar 15"/>
          <p:cNvSpPr/>
          <p:nvPr/>
        </p:nvSpPr>
        <p:spPr>
          <a:xfrm>
            <a:off x="539552" y="3861048"/>
            <a:ext cx="1800200" cy="2232248"/>
          </a:xfrm>
          <a:custGeom>
            <a:avLst/>
            <a:gdLst>
              <a:gd name="connsiteX0" fmla="*/ 362857 w 2510971"/>
              <a:gd name="connsiteY0" fmla="*/ 0 h 2975428"/>
              <a:gd name="connsiteX1" fmla="*/ 0 w 2510971"/>
              <a:gd name="connsiteY1" fmla="*/ 1770743 h 2975428"/>
              <a:gd name="connsiteX2" fmla="*/ 870857 w 2510971"/>
              <a:gd name="connsiteY2" fmla="*/ 2975428 h 2975428"/>
              <a:gd name="connsiteX3" fmla="*/ 2510971 w 2510971"/>
              <a:gd name="connsiteY3" fmla="*/ 2452914 h 2975428"/>
              <a:gd name="connsiteX4" fmla="*/ 2394857 w 2510971"/>
              <a:gd name="connsiteY4" fmla="*/ 391886 h 2975428"/>
              <a:gd name="connsiteX5" fmla="*/ 362857 w 2510971"/>
              <a:gd name="connsiteY5" fmla="*/ 0 h 2975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10971" h="2975428">
                <a:moveTo>
                  <a:pt x="362857" y="0"/>
                </a:moveTo>
                <a:lnTo>
                  <a:pt x="0" y="1770743"/>
                </a:lnTo>
                <a:lnTo>
                  <a:pt x="870857" y="2975428"/>
                </a:lnTo>
                <a:lnTo>
                  <a:pt x="2510971" y="2452914"/>
                </a:lnTo>
                <a:lnTo>
                  <a:pt x="2394857" y="391886"/>
                </a:lnTo>
                <a:lnTo>
                  <a:pt x="362857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Volný tvar 16"/>
          <p:cNvSpPr/>
          <p:nvPr/>
        </p:nvSpPr>
        <p:spPr>
          <a:xfrm>
            <a:off x="2483768" y="4797152"/>
            <a:ext cx="1368152" cy="1656184"/>
          </a:xfrm>
          <a:custGeom>
            <a:avLst/>
            <a:gdLst>
              <a:gd name="connsiteX0" fmla="*/ 362857 w 2510971"/>
              <a:gd name="connsiteY0" fmla="*/ 0 h 2975428"/>
              <a:gd name="connsiteX1" fmla="*/ 0 w 2510971"/>
              <a:gd name="connsiteY1" fmla="*/ 1770743 h 2975428"/>
              <a:gd name="connsiteX2" fmla="*/ 870857 w 2510971"/>
              <a:gd name="connsiteY2" fmla="*/ 2975428 h 2975428"/>
              <a:gd name="connsiteX3" fmla="*/ 2510971 w 2510971"/>
              <a:gd name="connsiteY3" fmla="*/ 2452914 h 2975428"/>
              <a:gd name="connsiteX4" fmla="*/ 2394857 w 2510971"/>
              <a:gd name="connsiteY4" fmla="*/ 391886 h 2975428"/>
              <a:gd name="connsiteX5" fmla="*/ 362857 w 2510971"/>
              <a:gd name="connsiteY5" fmla="*/ 0 h 2975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10971" h="2975428">
                <a:moveTo>
                  <a:pt x="362857" y="0"/>
                </a:moveTo>
                <a:lnTo>
                  <a:pt x="0" y="1770743"/>
                </a:lnTo>
                <a:lnTo>
                  <a:pt x="870857" y="2975428"/>
                </a:lnTo>
                <a:lnTo>
                  <a:pt x="2510971" y="2452914"/>
                </a:lnTo>
                <a:lnTo>
                  <a:pt x="2394857" y="391886"/>
                </a:lnTo>
                <a:lnTo>
                  <a:pt x="362857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Volný tvar 17"/>
          <p:cNvSpPr/>
          <p:nvPr/>
        </p:nvSpPr>
        <p:spPr>
          <a:xfrm>
            <a:off x="5652120" y="1628800"/>
            <a:ext cx="2772228" cy="3240360"/>
          </a:xfrm>
          <a:custGeom>
            <a:avLst/>
            <a:gdLst>
              <a:gd name="connsiteX0" fmla="*/ 406400 w 2772228"/>
              <a:gd name="connsiteY0" fmla="*/ 0 h 2728686"/>
              <a:gd name="connsiteX1" fmla="*/ 0 w 2772228"/>
              <a:gd name="connsiteY1" fmla="*/ 1553029 h 2728686"/>
              <a:gd name="connsiteX2" fmla="*/ 972457 w 2772228"/>
              <a:gd name="connsiteY2" fmla="*/ 2728686 h 2728686"/>
              <a:gd name="connsiteX3" fmla="*/ 2772228 w 2772228"/>
              <a:gd name="connsiteY3" fmla="*/ 899886 h 2728686"/>
              <a:gd name="connsiteX4" fmla="*/ 406400 w 2772228"/>
              <a:gd name="connsiteY4" fmla="*/ 0 h 2728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72228" h="2728686">
                <a:moveTo>
                  <a:pt x="406400" y="0"/>
                </a:moveTo>
                <a:lnTo>
                  <a:pt x="0" y="1553029"/>
                </a:lnTo>
                <a:lnTo>
                  <a:pt x="972457" y="2728686"/>
                </a:lnTo>
                <a:lnTo>
                  <a:pt x="2772228" y="899886"/>
                </a:lnTo>
                <a:lnTo>
                  <a:pt x="406400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Volný tvar 18"/>
          <p:cNvSpPr/>
          <p:nvPr/>
        </p:nvSpPr>
        <p:spPr>
          <a:xfrm>
            <a:off x="5148064" y="4221088"/>
            <a:ext cx="2196164" cy="2023842"/>
          </a:xfrm>
          <a:custGeom>
            <a:avLst/>
            <a:gdLst>
              <a:gd name="connsiteX0" fmla="*/ 406400 w 2772228"/>
              <a:gd name="connsiteY0" fmla="*/ 0 h 2728686"/>
              <a:gd name="connsiteX1" fmla="*/ 0 w 2772228"/>
              <a:gd name="connsiteY1" fmla="*/ 1553029 h 2728686"/>
              <a:gd name="connsiteX2" fmla="*/ 972457 w 2772228"/>
              <a:gd name="connsiteY2" fmla="*/ 2728686 h 2728686"/>
              <a:gd name="connsiteX3" fmla="*/ 2772228 w 2772228"/>
              <a:gd name="connsiteY3" fmla="*/ 899886 h 2728686"/>
              <a:gd name="connsiteX4" fmla="*/ 406400 w 2772228"/>
              <a:gd name="connsiteY4" fmla="*/ 0 h 2728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72228" h="2728686">
                <a:moveTo>
                  <a:pt x="406400" y="0"/>
                </a:moveTo>
                <a:lnTo>
                  <a:pt x="0" y="1553029"/>
                </a:lnTo>
                <a:lnTo>
                  <a:pt x="972457" y="2728686"/>
                </a:lnTo>
                <a:lnTo>
                  <a:pt x="2772228" y="899886"/>
                </a:lnTo>
                <a:lnTo>
                  <a:pt x="406400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Volný tvar 13"/>
          <p:cNvSpPr/>
          <p:nvPr/>
        </p:nvSpPr>
        <p:spPr>
          <a:xfrm>
            <a:off x="7380312" y="4509120"/>
            <a:ext cx="1008112" cy="1432542"/>
          </a:xfrm>
          <a:custGeom>
            <a:avLst/>
            <a:gdLst>
              <a:gd name="connsiteX0" fmla="*/ 406400 w 2772228"/>
              <a:gd name="connsiteY0" fmla="*/ 0 h 2728686"/>
              <a:gd name="connsiteX1" fmla="*/ 0 w 2772228"/>
              <a:gd name="connsiteY1" fmla="*/ 1553029 h 2728686"/>
              <a:gd name="connsiteX2" fmla="*/ 972457 w 2772228"/>
              <a:gd name="connsiteY2" fmla="*/ 2728686 h 2728686"/>
              <a:gd name="connsiteX3" fmla="*/ 2772228 w 2772228"/>
              <a:gd name="connsiteY3" fmla="*/ 899886 h 2728686"/>
              <a:gd name="connsiteX4" fmla="*/ 406400 w 2772228"/>
              <a:gd name="connsiteY4" fmla="*/ 0 h 2728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72228" h="2728686">
                <a:moveTo>
                  <a:pt x="406400" y="0"/>
                </a:moveTo>
                <a:lnTo>
                  <a:pt x="0" y="1553029"/>
                </a:lnTo>
                <a:lnTo>
                  <a:pt x="972457" y="2728686"/>
                </a:lnTo>
                <a:lnTo>
                  <a:pt x="2772228" y="899886"/>
                </a:lnTo>
                <a:lnTo>
                  <a:pt x="406400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extovéPole 19"/>
          <p:cNvSpPr txBox="1"/>
          <p:nvPr/>
        </p:nvSpPr>
        <p:spPr>
          <a:xfrm>
            <a:off x="1475656" y="4581128"/>
            <a:ext cx="6552728" cy="954107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bg1"/>
                </a:solidFill>
                <a:latin typeface="Comic Sans MS" pitchFamily="66" charset="0"/>
              </a:rPr>
              <a:t>Dokážeš definovat, kdy jsou dva útvary podobné?</a:t>
            </a:r>
            <a:endParaRPr lang="cs-CZ" sz="28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1475656" y="4581128"/>
            <a:ext cx="6552728" cy="1384995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Dva útvary jsou podobné, pokud poměr vzdáleností libovolných dvou odpovídajících si bodů je stejný.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50867E-6 C 0.04739 -0.10289 0.09513 -0.20555 0.11423 -0.2464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" y="-1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7.51445E-7 C -0.03177 -0.1422 -0.06354 -0.28416 -0.07465 -0.34081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" y="-1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94798E-6 C 8.33333E-7 -2.94798E-6 0.03941 -0.15213 0.07881 -0.30427 " pathEditMode="relative" ptsTypes="aA">
                                      <p:cBhvr>
                                        <p:cTn id="1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85549E-6 C 1.11111E-6 0.00024 -0.05521 -0.15167 -0.11024 -0.3033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" y="-1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9" grpId="0" animBg="1"/>
      <p:bldP spid="14" grpId="0" animBg="1"/>
      <p:bldP spid="20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179512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539552" y="548680"/>
            <a:ext cx="7992888" cy="1384995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Dva geometrické útvary jsou podobné, pokud je poměr vzdáleností odpovídajících si dvojic bodů stejný. 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 flipH="1">
            <a:off x="539552" y="609329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 flipH="1">
            <a:off x="3491880" y="3933056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2699792" y="3068960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4716016" y="494116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B‘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 flipH="1">
            <a:off x="4716016" y="2348880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A‘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6588224" y="479715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C‘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1259632" y="2276872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5580112" y="4869160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a‘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4644008" y="3573016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c‘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2195736" y="5157192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7" name="Volný tvar 6"/>
          <p:cNvSpPr/>
          <p:nvPr/>
        </p:nvSpPr>
        <p:spPr>
          <a:xfrm>
            <a:off x="899592" y="2492896"/>
            <a:ext cx="2592288" cy="3960440"/>
          </a:xfrm>
          <a:custGeom>
            <a:avLst/>
            <a:gdLst>
              <a:gd name="connsiteX0" fmla="*/ 1088572 w 3773715"/>
              <a:gd name="connsiteY0" fmla="*/ 0 h 2583543"/>
              <a:gd name="connsiteX1" fmla="*/ 0 w 3773715"/>
              <a:gd name="connsiteY1" fmla="*/ 2583543 h 2583543"/>
              <a:gd name="connsiteX2" fmla="*/ 3773715 w 3773715"/>
              <a:gd name="connsiteY2" fmla="*/ 1117600 h 2583543"/>
              <a:gd name="connsiteX3" fmla="*/ 1088572 w 3773715"/>
              <a:gd name="connsiteY3" fmla="*/ 0 h 2583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3715" h="2583543">
                <a:moveTo>
                  <a:pt x="1088572" y="0"/>
                </a:moveTo>
                <a:lnTo>
                  <a:pt x="0" y="2583543"/>
                </a:lnTo>
                <a:lnTo>
                  <a:pt x="3773715" y="1117600"/>
                </a:lnTo>
                <a:lnTo>
                  <a:pt x="1088572" y="0"/>
                </a:lnTo>
                <a:close/>
              </a:path>
            </a:pathLst>
          </a:cu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Volný tvar 15"/>
          <p:cNvSpPr/>
          <p:nvPr/>
        </p:nvSpPr>
        <p:spPr>
          <a:xfrm rot="7980742">
            <a:off x="4623356" y="2845330"/>
            <a:ext cx="1728192" cy="2664296"/>
          </a:xfrm>
          <a:custGeom>
            <a:avLst/>
            <a:gdLst>
              <a:gd name="connsiteX0" fmla="*/ 1088572 w 3773715"/>
              <a:gd name="connsiteY0" fmla="*/ 0 h 2583543"/>
              <a:gd name="connsiteX1" fmla="*/ 0 w 3773715"/>
              <a:gd name="connsiteY1" fmla="*/ 2583543 h 2583543"/>
              <a:gd name="connsiteX2" fmla="*/ 3773715 w 3773715"/>
              <a:gd name="connsiteY2" fmla="*/ 1117600 h 2583543"/>
              <a:gd name="connsiteX3" fmla="*/ 1088572 w 3773715"/>
              <a:gd name="connsiteY3" fmla="*/ 0 h 2583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3715" h="2583543">
                <a:moveTo>
                  <a:pt x="1088572" y="0"/>
                </a:moveTo>
                <a:lnTo>
                  <a:pt x="0" y="2583543"/>
                </a:lnTo>
                <a:lnTo>
                  <a:pt x="3773715" y="1117600"/>
                </a:lnTo>
                <a:lnTo>
                  <a:pt x="1088572" y="0"/>
                </a:lnTo>
                <a:close/>
              </a:path>
            </a:pathLst>
          </a:cu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1" name="Přímá spojovací čára 30"/>
          <p:cNvCxnSpPr/>
          <p:nvPr/>
        </p:nvCxnSpPr>
        <p:spPr>
          <a:xfrm>
            <a:off x="3347864" y="589178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Přímá spojovací čára 37"/>
          <p:cNvCxnSpPr/>
          <p:nvPr/>
        </p:nvCxnSpPr>
        <p:spPr>
          <a:xfrm>
            <a:off x="4355976" y="589178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ovací čára 38"/>
          <p:cNvCxnSpPr/>
          <p:nvPr/>
        </p:nvCxnSpPr>
        <p:spPr>
          <a:xfrm>
            <a:off x="5220072" y="589178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ovéPole 40"/>
          <p:cNvSpPr txBox="1"/>
          <p:nvPr/>
        </p:nvSpPr>
        <p:spPr>
          <a:xfrm>
            <a:off x="4860032" y="566124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=</a:t>
            </a:r>
            <a:endParaRPr lang="cs-CZ" sz="2400" b="1" dirty="0"/>
          </a:p>
        </p:txBody>
      </p:sp>
      <p:sp>
        <p:nvSpPr>
          <p:cNvPr id="42" name="TextovéPole 41"/>
          <p:cNvSpPr txBox="1"/>
          <p:nvPr/>
        </p:nvSpPr>
        <p:spPr>
          <a:xfrm>
            <a:off x="3923928" y="566124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=</a:t>
            </a:r>
            <a:endParaRPr lang="cs-CZ" sz="2400" b="1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899592" y="4005064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2771800" y="3068960"/>
            <a:ext cx="37221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2267744" y="5301208"/>
            <a:ext cx="37221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5868144" y="3356992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b‘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5580112" y="4941168"/>
            <a:ext cx="64807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a‘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4499992" y="3573016"/>
            <a:ext cx="50405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c‘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827584" y="3933056"/>
            <a:ext cx="36004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5940152" y="3284984"/>
            <a:ext cx="57606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b‘</a:t>
            </a:r>
            <a:endParaRPr lang="cs-CZ" sz="2400" dirty="0">
              <a:latin typeface="Comic Sans MS" pitchFamily="66" charset="0"/>
            </a:endParaRPr>
          </a:p>
        </p:txBody>
      </p:sp>
      <p:cxnSp>
        <p:nvCxnSpPr>
          <p:cNvPr id="32" name="Přímá spojovací čára 31"/>
          <p:cNvCxnSpPr>
            <a:stCxn id="7" idx="1"/>
            <a:endCxn id="7" idx="2"/>
          </p:cNvCxnSpPr>
          <p:nvPr/>
        </p:nvCxnSpPr>
        <p:spPr>
          <a:xfrm flipV="1">
            <a:off x="899592" y="4206121"/>
            <a:ext cx="2592288" cy="22472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ovací čára 33"/>
          <p:cNvCxnSpPr>
            <a:stCxn id="16" idx="2"/>
            <a:endCxn id="16" idx="0"/>
          </p:cNvCxnSpPr>
          <p:nvPr/>
        </p:nvCxnSpPr>
        <p:spPr>
          <a:xfrm flipV="1">
            <a:off x="5029339" y="4818897"/>
            <a:ext cx="1681570" cy="11293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ovací čára 36"/>
          <p:cNvCxnSpPr>
            <a:stCxn id="7" idx="2"/>
            <a:endCxn id="7" idx="0"/>
          </p:cNvCxnSpPr>
          <p:nvPr/>
        </p:nvCxnSpPr>
        <p:spPr>
          <a:xfrm flipH="1" flipV="1">
            <a:off x="1647368" y="2492896"/>
            <a:ext cx="1844512" cy="171322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Přímá spojovací čára 43"/>
          <p:cNvCxnSpPr>
            <a:stCxn id="7" idx="1"/>
            <a:endCxn id="7" idx="0"/>
          </p:cNvCxnSpPr>
          <p:nvPr/>
        </p:nvCxnSpPr>
        <p:spPr>
          <a:xfrm flipV="1">
            <a:off x="899592" y="2492896"/>
            <a:ext cx="747776" cy="39604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Přímá spojovací čára 46"/>
          <p:cNvCxnSpPr>
            <a:stCxn id="16" idx="0"/>
            <a:endCxn id="16" idx="1"/>
          </p:cNvCxnSpPr>
          <p:nvPr/>
        </p:nvCxnSpPr>
        <p:spPr>
          <a:xfrm flipH="1" flipV="1">
            <a:off x="5102825" y="2636912"/>
            <a:ext cx="1608084" cy="218198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Přímá spojovací čára 48"/>
          <p:cNvCxnSpPr>
            <a:stCxn id="16" idx="2"/>
            <a:endCxn id="16" idx="1"/>
          </p:cNvCxnSpPr>
          <p:nvPr/>
        </p:nvCxnSpPr>
        <p:spPr>
          <a:xfrm flipV="1">
            <a:off x="5029339" y="2636912"/>
            <a:ext cx="73486" cy="22949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 descr="C:\Users\PC3\AppData\Local\Microsoft\Windows\Temporary Internet Files\Content.IE5\MBC2X6T2\MC90008537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9683533">
            <a:off x="7360063" y="6003861"/>
            <a:ext cx="1763964" cy="4141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3 -0.01248 C 0.01511 -0.0074 0.02744 -0.00162 0.03837 0.00648 C 0.04844 0.01388 0.03855 0.00694 0.04619 0.01503 C 0.05278 0.02174 0.0599 0.02775 0.06685 0.03399 C 0.0724 0.03885 0.07778 0.04856 0.08282 0.05503 C 0.08941 0.06336 0.08594 0.06705 0.09063 0.0763 C 0.09237 0.07954 0.09497 0.08185 0.09705 0.08463 C 0.09948 0.0911 0.10278 0.09711 0.10504 0.10382 C 0.11077 0.12093 0.11441 0.13966 0.12084 0.15653 C 0.12414 0.17873 0.13073 0.2 0.13351 0.2222 C 0.13403 0.22705 0.13438 0.23214 0.13507 0.237 C 0.13612 0.24463 0.13837 0.26012 0.13837 0.26035 C 0.13803 0.27954 0.14619 0.3607 0.12882 0.39538 C 0.1257 0.40833 0.12049 0.41272 0.11129 0.41665 C 0.0974 0.41526 0.08594 0.41896 0.07952 0.40185 " pathEditMode="relative" rAng="0" ptsTypes="ffffffffffffff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21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79191E-6 C -0.04149 0.00115 -0.07708 -0.00208 -0.11597 0.00647 C -0.12934 0.01248 -0.14323 0.01364 -0.15712 0.01711 C -0.16337 0.02242 -0.17066 0.02636 -0.17778 0.02959 C -0.19427 0.04462 -0.16997 0.02358 -0.18889 0.03607 C -0.21268 0.05179 -0.18906 0.04 -0.2033 0.0467 C -0.20799 0.05595 -0.2099 0.05271 -0.21597 0.05919 C -0.22049 0.06404 -0.22292 0.06728 -0.22865 0.06982 C -0.23299 0.07375 -0.23594 0.0763 -0.2382 0.08254 " pathEditMode="relative" ptsTypes="ffffffffA">
                                      <p:cBhvr>
                                        <p:cTn id="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 -0.00208 C -0.00053 0.01618 0.00798 0.03214 0.01666 0.04647 C 0.02239 0.05618 0.02586 0.06728 0.03246 0.07607 C 0.03507 0.08694 0.04288 0.09757 0.05 0.10358 C 0.0592 0.12046 0.04947 0.10543 0.06111 0.1163 C 0.08038 0.13433 0.05295 0.11121 0.06892 0.12902 C 0.07083 0.1311 0.07326 0.13156 0.07534 0.13318 C 0.08489 0.14035 0.09305 0.14867 0.10382 0.15214 C 0.11215 0.16324 0.12361 0.16694 0.13402 0.17341 C 0.16076 0.18983 0.18732 0.20694 0.21649 0.21341 C 0.23645 0.22451 0.26388 0.23191 0.28489 0.23884 C 0.28784 0.23977 0.30104 0.24601 0.30382 0.2474 C 0.30798 0.24925 0.31666 0.25156 0.31666 0.25179 C 0.32795 0.25919 0.3184 0.25387 0.33559 0.2578 C 0.35173 0.2615 0.3684 0.26636 0.38489 0.26636 " pathEditMode="relative" rAng="0" ptsTypes="ffffffffffffffA">
                                      <p:cBhvr>
                                        <p:cTn id="2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" y="134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26 -0.00208 C 0.00417 0.00786 0.0066 0.01758 0.00851 0.02752 C 0.00799 0.06428 0.00782 0.10081 0.00695 0.13758 C 0.0066 0.14821 0.0033 0.16601 -0.0026 0.17341 C -0.00451 0.18405 -0.00798 0.18914 -0.01371 0.19677 C -0.01649 0.20786 -0.025 0.2118 -0.03107 0.21989 C -0.03246 0.22174 -0.03281 0.22474 -0.03437 0.22636 C -0.03611 0.22844 -0.03871 0.22867 -0.04062 0.23052 C -0.04305 0.23284 -0.04479 0.23654 -0.04705 0.23908 C -0.05364 0.24671 -0.06406 0.25318 -0.07239 0.25596 C -0.08194 0.2659 -0.0875 0.26613 -0.09774 0.27284 C -0.10625 0.27838 -0.11562 0.2837 -0.12482 0.28763 C -0.12639 0.28902 -0.12777 0.29064 -0.12951 0.2918 C -0.13107 0.29272 -0.13298 0.29272 -0.13437 0.29388 C -0.13559 0.29503 -0.13611 0.29758 -0.1375 0.29827 C -0.14149 0.30035 -0.146 0.30058 -0.15017 0.30243 C -0.16024 0.30682 -0.15642 0.30659 -0.16128 0.30659 " pathEditMode="relative" rAng="0" ptsTypes="ffffffffffffffffA">
                                      <p:cBhvr>
                                        <p:cTn id="2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" y="15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28 -0.00208 C 0.02309 0.0141 0.03507 0.02775 0.0493 0.04023 C 0.05382 0.04416 0.05677 0.04855 0.06198 0.05087 C 0.06788 0.0585 0.08507 0.07214 0.09375 0.07607 C 0.1026 0.08439 0.0967 0.07977 0.11284 0.08671 C 0.12187 0.09064 0.13073 0.09757 0.13975 0.1015 C 0.16146 0.11098 0.18541 0.11422 0.20798 0.1163 C 0.21701 0.11861 0.22604 0.12046 0.23507 0.12277 C 0.23941 0.12393 0.24774 0.12694 0.24774 0.12717 C 0.25781 0.12624 0.26788 0.12601 0.27795 0.12486 C 0.2934 0.12301 0.30642 0.11214 0.32066 0.10566 C 0.32621 0.10312 0.3368 0.10127 0.34132 0.09526 " pathEditMode="relative" rAng="0" ptsTypes="fffffffffffA">
                                      <p:cBhvr>
                                        <p:cTn id="4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" y="65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-0.00208 C -0.00122 0.00023 -0.00782 0.13056 0.00659 0.16898 C 0.00885 0.18426 0.01232 0.20463 0.021 0.21551 C 0.02448 0.225 0.02795 0.2338 0.03368 0.24097 C 0.0342 0.24306 0.0342 0.2456 0.03524 0.24745 C 0.03645 0.24954 0.03836 0.25 0.03993 0.25162 C 0.04809 0.26018 0.05573 0.2706 0.06701 0.2706 " pathEditMode="relative" rAng="0" ptsTypes="ffffffA">
                                      <p:cBhvr>
                                        <p:cTn id="4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" y="136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9" grpId="0"/>
      <p:bldP spid="22" grpId="0"/>
      <p:bldP spid="23" grpId="0"/>
      <p:bldP spid="41" grpId="0"/>
      <p:bldP spid="42" grpId="0"/>
      <p:bldP spid="20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539552" y="404664"/>
            <a:ext cx="7992888" cy="954107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Poměr vzdáleností odpovídajících si bodů nazýváme </a:t>
            </a:r>
            <a:r>
              <a:rPr lang="cs-CZ" sz="28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poměr podobnosti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. 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31" name="Přímá spojovací čára 30"/>
          <p:cNvCxnSpPr/>
          <p:nvPr/>
        </p:nvCxnSpPr>
        <p:spPr>
          <a:xfrm>
            <a:off x="5076056" y="2348880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Přímá spojovací čára 37"/>
          <p:cNvCxnSpPr/>
          <p:nvPr/>
        </p:nvCxnSpPr>
        <p:spPr>
          <a:xfrm>
            <a:off x="4067944" y="2348880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ovací čára 38"/>
          <p:cNvCxnSpPr/>
          <p:nvPr/>
        </p:nvCxnSpPr>
        <p:spPr>
          <a:xfrm>
            <a:off x="2987824" y="2348880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ovéPole 39"/>
          <p:cNvSpPr txBox="1"/>
          <p:nvPr/>
        </p:nvSpPr>
        <p:spPr>
          <a:xfrm>
            <a:off x="5652120" y="207536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=</a:t>
            </a:r>
            <a:endParaRPr lang="cs-CZ" sz="2400" b="1" dirty="0"/>
          </a:p>
        </p:txBody>
      </p:sp>
      <p:sp>
        <p:nvSpPr>
          <p:cNvPr id="41" name="TextovéPole 40"/>
          <p:cNvSpPr txBox="1"/>
          <p:nvPr/>
        </p:nvSpPr>
        <p:spPr>
          <a:xfrm>
            <a:off x="3635896" y="2132856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=</a:t>
            </a:r>
            <a:endParaRPr lang="cs-CZ" sz="2400" b="1" dirty="0"/>
          </a:p>
        </p:txBody>
      </p:sp>
      <p:sp>
        <p:nvSpPr>
          <p:cNvPr id="42" name="TextovéPole 41"/>
          <p:cNvSpPr txBox="1"/>
          <p:nvPr/>
        </p:nvSpPr>
        <p:spPr>
          <a:xfrm>
            <a:off x="4644008" y="211834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=</a:t>
            </a:r>
            <a:endParaRPr lang="cs-CZ" sz="2400" b="1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3059832" y="2276872"/>
            <a:ext cx="3722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latin typeface="Comic Sans MS" pitchFamily="66" charset="0"/>
              </a:rPr>
              <a:t>a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5148064" y="2276872"/>
            <a:ext cx="3722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latin typeface="Comic Sans MS" pitchFamily="66" charset="0"/>
              </a:rPr>
              <a:t>c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3059832" y="1772816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latin typeface="Comic Sans MS" pitchFamily="66" charset="0"/>
              </a:rPr>
              <a:t>a‘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5076056" y="1772816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latin typeface="Comic Sans MS" pitchFamily="66" charset="0"/>
              </a:rPr>
              <a:t>c‘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4139952" y="2276872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latin typeface="Comic Sans MS" pitchFamily="66" charset="0"/>
              </a:rPr>
              <a:t>b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4139952" y="1772816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latin typeface="Comic Sans MS" pitchFamily="66" charset="0"/>
              </a:rPr>
              <a:t>b‘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43" name="TextovéPole 42"/>
          <p:cNvSpPr txBox="1"/>
          <p:nvPr/>
        </p:nvSpPr>
        <p:spPr>
          <a:xfrm>
            <a:off x="5940152" y="1988840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latin typeface="Comic Sans MS" pitchFamily="66" charset="0"/>
              </a:rPr>
              <a:t>k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1259632" y="3140968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latin typeface="Comic Sans MS" pitchFamily="66" charset="0"/>
              </a:rPr>
              <a:t>k </a:t>
            </a:r>
            <a:r>
              <a:rPr lang="en-US" sz="3200" dirty="0" smtClean="0">
                <a:latin typeface="Comic Sans MS" pitchFamily="66" charset="0"/>
              </a:rPr>
              <a:t>&gt; 1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1259632" y="4149080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latin typeface="Comic Sans MS" pitchFamily="66" charset="0"/>
              </a:rPr>
              <a:t>k </a:t>
            </a:r>
            <a:r>
              <a:rPr lang="en-US" sz="3200" dirty="0" smtClean="0">
                <a:latin typeface="Comic Sans MS" pitchFamily="66" charset="0"/>
              </a:rPr>
              <a:t>&lt; 1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36" name="TextovéPole 35"/>
          <p:cNvSpPr txBox="1"/>
          <p:nvPr/>
        </p:nvSpPr>
        <p:spPr>
          <a:xfrm>
            <a:off x="1259632" y="5157192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latin typeface="Comic Sans MS" pitchFamily="66" charset="0"/>
              </a:rPr>
              <a:t>k =</a:t>
            </a:r>
            <a:r>
              <a:rPr lang="en-US" sz="3200" dirty="0" smtClean="0">
                <a:latin typeface="Comic Sans MS" pitchFamily="66" charset="0"/>
              </a:rPr>
              <a:t> 1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37" name="TextovéPole 36"/>
          <p:cNvSpPr txBox="1"/>
          <p:nvPr/>
        </p:nvSpPr>
        <p:spPr>
          <a:xfrm rot="20412339">
            <a:off x="420303" y="1824741"/>
            <a:ext cx="2016224" cy="101566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latin typeface="Comic Sans MS" pitchFamily="66" charset="0"/>
              </a:rPr>
              <a:t>Porovnáváme vždy obraz ku vzoru !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44" name="TextovéPole 43"/>
          <p:cNvSpPr txBox="1"/>
          <p:nvPr/>
        </p:nvSpPr>
        <p:spPr>
          <a:xfrm rot="858386">
            <a:off x="6485926" y="1680151"/>
            <a:ext cx="2230084" cy="132343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latin typeface="Comic Sans MS" pitchFamily="66" charset="0"/>
              </a:rPr>
              <a:t>Je to podíl nového rozměru k původnímu rozměru !</a:t>
            </a:r>
            <a:endParaRPr lang="cs-CZ" sz="2000" dirty="0">
              <a:latin typeface="Comic Sans MS" pitchFamily="66" charset="0"/>
            </a:endParaRPr>
          </a:p>
        </p:txBody>
      </p:sp>
      <p:sp>
        <p:nvSpPr>
          <p:cNvPr id="45" name="TextovéPole 44"/>
          <p:cNvSpPr txBox="1"/>
          <p:nvPr/>
        </p:nvSpPr>
        <p:spPr>
          <a:xfrm>
            <a:off x="3347864" y="3140968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latin typeface="Comic Sans MS" pitchFamily="66" charset="0"/>
              </a:rPr>
              <a:t>jde o zvětšení velikosti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46" name="TextovéPole 45"/>
          <p:cNvSpPr txBox="1"/>
          <p:nvPr/>
        </p:nvSpPr>
        <p:spPr>
          <a:xfrm>
            <a:off x="3275856" y="4149080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latin typeface="Comic Sans MS" pitchFamily="66" charset="0"/>
              </a:rPr>
              <a:t>jde o zmenšení velikosti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47" name="TextovéPole 46"/>
          <p:cNvSpPr txBox="1"/>
          <p:nvPr/>
        </p:nvSpPr>
        <p:spPr>
          <a:xfrm>
            <a:off x="3275856" y="5085184"/>
            <a:ext cx="4968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latin typeface="Comic Sans MS" pitchFamily="66" charset="0"/>
              </a:rPr>
              <a:t>jde o shodné zobrazení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48" name="TextovéPole 47"/>
          <p:cNvSpPr txBox="1"/>
          <p:nvPr/>
        </p:nvSpPr>
        <p:spPr>
          <a:xfrm>
            <a:off x="2411760" y="3041056"/>
            <a:ext cx="7920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latin typeface="Comic Sans MS" pitchFamily="66" charset="0"/>
              </a:rPr>
              <a:t>= </a:t>
            </a:r>
            <a:r>
              <a:rPr lang="en-US" sz="4400" dirty="0" smtClean="0">
                <a:latin typeface="Comic Sans MS" pitchFamily="66" charset="0"/>
              </a:rPr>
              <a:t>&gt;</a:t>
            </a:r>
            <a:r>
              <a:rPr lang="en-US" sz="3200" dirty="0" smtClean="0">
                <a:latin typeface="Comic Sans MS" pitchFamily="66" charset="0"/>
              </a:rPr>
              <a:t> 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49" name="TextovéPole 48"/>
          <p:cNvSpPr txBox="1"/>
          <p:nvPr/>
        </p:nvSpPr>
        <p:spPr>
          <a:xfrm>
            <a:off x="2411760" y="4077072"/>
            <a:ext cx="7920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latin typeface="Comic Sans MS" pitchFamily="66" charset="0"/>
              </a:rPr>
              <a:t>= </a:t>
            </a:r>
            <a:r>
              <a:rPr lang="en-US" sz="4400" dirty="0" smtClean="0">
                <a:latin typeface="Comic Sans MS" pitchFamily="66" charset="0"/>
              </a:rPr>
              <a:t>&gt;</a:t>
            </a:r>
            <a:r>
              <a:rPr lang="en-US" sz="3200" dirty="0" smtClean="0">
                <a:latin typeface="Comic Sans MS" pitchFamily="66" charset="0"/>
              </a:rPr>
              <a:t> </a:t>
            </a:r>
            <a:endParaRPr lang="cs-CZ" sz="3200" dirty="0">
              <a:latin typeface="Comic Sans MS" pitchFamily="66" charset="0"/>
            </a:endParaRPr>
          </a:p>
        </p:txBody>
      </p:sp>
      <p:sp>
        <p:nvSpPr>
          <p:cNvPr id="50" name="TextovéPole 49"/>
          <p:cNvSpPr txBox="1"/>
          <p:nvPr/>
        </p:nvSpPr>
        <p:spPr>
          <a:xfrm>
            <a:off x="2397808" y="5027690"/>
            <a:ext cx="7920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latin typeface="Comic Sans MS" pitchFamily="66" charset="0"/>
              </a:rPr>
              <a:t>= </a:t>
            </a:r>
            <a:r>
              <a:rPr lang="en-US" sz="4400" dirty="0" smtClean="0">
                <a:latin typeface="Comic Sans MS" pitchFamily="66" charset="0"/>
              </a:rPr>
              <a:t>&gt;</a:t>
            </a:r>
            <a:r>
              <a:rPr lang="en-US" sz="3200" dirty="0" smtClean="0">
                <a:latin typeface="Comic Sans MS" pitchFamily="66" charset="0"/>
              </a:rPr>
              <a:t> </a:t>
            </a:r>
            <a:endParaRPr lang="cs-CZ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5" grpId="0"/>
      <p:bldP spid="36" grpId="0"/>
      <p:bldP spid="37" grpId="0" animBg="1"/>
      <p:bldP spid="44" grpId="0" animBg="1"/>
      <p:bldP spid="45" grpId="0"/>
      <p:bldP spid="46" grpId="0"/>
      <p:bldP spid="47" grpId="0"/>
      <p:bldP spid="48" grpId="0"/>
      <p:bldP spid="49" grpId="0"/>
      <p:bldP spid="5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179512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539552" y="548680"/>
            <a:ext cx="7992888" cy="954107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Velikosti odpovídajících si úhlů podobných mnohoúhelníků jsou stejné. 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 flipH="1">
            <a:off x="1043608" y="5805264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 flipH="1">
            <a:off x="3995936" y="3356991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2699792" y="3068960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5220072" y="4365103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B‘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 flipH="1">
            <a:off x="5220072" y="1772815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A‘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7092280" y="4221087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C‘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1763688" y="1700807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7" name="Volný tvar 6"/>
          <p:cNvSpPr/>
          <p:nvPr/>
        </p:nvSpPr>
        <p:spPr>
          <a:xfrm>
            <a:off x="1403648" y="1916831"/>
            <a:ext cx="2592288" cy="3960440"/>
          </a:xfrm>
          <a:custGeom>
            <a:avLst/>
            <a:gdLst>
              <a:gd name="connsiteX0" fmla="*/ 1088572 w 3773715"/>
              <a:gd name="connsiteY0" fmla="*/ 0 h 2583543"/>
              <a:gd name="connsiteX1" fmla="*/ 0 w 3773715"/>
              <a:gd name="connsiteY1" fmla="*/ 2583543 h 2583543"/>
              <a:gd name="connsiteX2" fmla="*/ 3773715 w 3773715"/>
              <a:gd name="connsiteY2" fmla="*/ 1117600 h 2583543"/>
              <a:gd name="connsiteX3" fmla="*/ 1088572 w 3773715"/>
              <a:gd name="connsiteY3" fmla="*/ 0 h 2583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3715" h="2583543">
                <a:moveTo>
                  <a:pt x="1088572" y="0"/>
                </a:moveTo>
                <a:lnTo>
                  <a:pt x="0" y="2583543"/>
                </a:lnTo>
                <a:lnTo>
                  <a:pt x="3773715" y="1117600"/>
                </a:lnTo>
                <a:lnTo>
                  <a:pt x="1088572" y="0"/>
                </a:lnTo>
                <a:close/>
              </a:path>
            </a:pathLst>
          </a:cu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Volný tvar 15"/>
          <p:cNvSpPr/>
          <p:nvPr/>
        </p:nvSpPr>
        <p:spPr>
          <a:xfrm rot="7980742">
            <a:off x="5127412" y="2269265"/>
            <a:ext cx="1728192" cy="2664296"/>
          </a:xfrm>
          <a:custGeom>
            <a:avLst/>
            <a:gdLst>
              <a:gd name="connsiteX0" fmla="*/ 1088572 w 3773715"/>
              <a:gd name="connsiteY0" fmla="*/ 0 h 2583543"/>
              <a:gd name="connsiteX1" fmla="*/ 0 w 3773715"/>
              <a:gd name="connsiteY1" fmla="*/ 2583543 h 2583543"/>
              <a:gd name="connsiteX2" fmla="*/ 3773715 w 3773715"/>
              <a:gd name="connsiteY2" fmla="*/ 1117600 h 2583543"/>
              <a:gd name="connsiteX3" fmla="*/ 1088572 w 3773715"/>
              <a:gd name="connsiteY3" fmla="*/ 0 h 2583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3715" h="2583543">
                <a:moveTo>
                  <a:pt x="1088572" y="0"/>
                </a:moveTo>
                <a:lnTo>
                  <a:pt x="0" y="2583543"/>
                </a:lnTo>
                <a:lnTo>
                  <a:pt x="3773715" y="1117600"/>
                </a:lnTo>
                <a:lnTo>
                  <a:pt x="1088572" y="0"/>
                </a:lnTo>
                <a:close/>
              </a:path>
            </a:pathLst>
          </a:cu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TextovéPole 25"/>
          <p:cNvSpPr txBox="1"/>
          <p:nvPr/>
        </p:nvSpPr>
        <p:spPr>
          <a:xfrm>
            <a:off x="3275856" y="2492895"/>
            <a:ext cx="37221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2771800" y="4725143"/>
            <a:ext cx="37221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6084168" y="4365103"/>
            <a:ext cx="64807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a‘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5004048" y="2996951"/>
            <a:ext cx="50405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c‘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1331640" y="3356991"/>
            <a:ext cx="36004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6444208" y="2708919"/>
            <a:ext cx="57606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b‘</a:t>
            </a:r>
            <a:endParaRPr lang="cs-CZ" sz="2400" dirty="0">
              <a:latin typeface="Comic Sans MS" pitchFamily="66" charset="0"/>
            </a:endParaRPr>
          </a:p>
        </p:txBody>
      </p:sp>
      <p:cxnSp>
        <p:nvCxnSpPr>
          <p:cNvPr id="32" name="Přímá spojovací čára 31"/>
          <p:cNvCxnSpPr>
            <a:stCxn id="7" idx="1"/>
            <a:endCxn id="7" idx="2"/>
          </p:cNvCxnSpPr>
          <p:nvPr/>
        </p:nvCxnSpPr>
        <p:spPr>
          <a:xfrm flipV="1">
            <a:off x="1403648" y="3630056"/>
            <a:ext cx="2592288" cy="22472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ovací čára 33"/>
          <p:cNvCxnSpPr>
            <a:stCxn id="16" idx="2"/>
            <a:endCxn id="16" idx="0"/>
          </p:cNvCxnSpPr>
          <p:nvPr/>
        </p:nvCxnSpPr>
        <p:spPr>
          <a:xfrm flipV="1">
            <a:off x="5533395" y="4242832"/>
            <a:ext cx="1681570" cy="112939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ovací čára 36"/>
          <p:cNvCxnSpPr>
            <a:stCxn id="7" idx="2"/>
            <a:endCxn id="7" idx="0"/>
          </p:cNvCxnSpPr>
          <p:nvPr/>
        </p:nvCxnSpPr>
        <p:spPr>
          <a:xfrm flipH="1" flipV="1">
            <a:off x="2151424" y="1916831"/>
            <a:ext cx="1844512" cy="171322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Přímá spojovací čára 43"/>
          <p:cNvCxnSpPr>
            <a:stCxn id="7" idx="1"/>
            <a:endCxn id="7" idx="0"/>
          </p:cNvCxnSpPr>
          <p:nvPr/>
        </p:nvCxnSpPr>
        <p:spPr>
          <a:xfrm flipV="1">
            <a:off x="1403648" y="1916831"/>
            <a:ext cx="747776" cy="39604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Přímá spojovací čára 46"/>
          <p:cNvCxnSpPr>
            <a:stCxn id="16" idx="0"/>
            <a:endCxn id="16" idx="1"/>
          </p:cNvCxnSpPr>
          <p:nvPr/>
        </p:nvCxnSpPr>
        <p:spPr>
          <a:xfrm flipH="1" flipV="1">
            <a:off x="5606881" y="2060847"/>
            <a:ext cx="1608084" cy="218198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Přímá spojovací čára 48"/>
          <p:cNvCxnSpPr>
            <a:stCxn id="16" idx="2"/>
            <a:endCxn id="16" idx="1"/>
          </p:cNvCxnSpPr>
          <p:nvPr/>
        </p:nvCxnSpPr>
        <p:spPr>
          <a:xfrm flipV="1">
            <a:off x="5533395" y="2060847"/>
            <a:ext cx="73486" cy="22949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blouk 53"/>
          <p:cNvSpPr/>
          <p:nvPr/>
        </p:nvSpPr>
        <p:spPr>
          <a:xfrm>
            <a:off x="971600" y="4869160"/>
            <a:ext cx="1224136" cy="1080120"/>
          </a:xfrm>
          <a:prstGeom prst="arc">
            <a:avLst>
              <a:gd name="adj1" fmla="val 16200000"/>
              <a:gd name="adj2" fmla="val 2050512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Oblouk 54"/>
          <p:cNvSpPr/>
          <p:nvPr/>
        </p:nvSpPr>
        <p:spPr>
          <a:xfrm rot="7154812">
            <a:off x="1705851" y="1670619"/>
            <a:ext cx="1224136" cy="1080120"/>
          </a:xfrm>
          <a:prstGeom prst="arc">
            <a:avLst>
              <a:gd name="adj1" fmla="val 16359608"/>
              <a:gd name="adj2" fmla="val 49392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Oblouk 55"/>
          <p:cNvSpPr/>
          <p:nvPr/>
        </p:nvSpPr>
        <p:spPr>
          <a:xfrm rot="15536446">
            <a:off x="3095203" y="3089182"/>
            <a:ext cx="1224136" cy="1080120"/>
          </a:xfrm>
          <a:prstGeom prst="arc">
            <a:avLst>
              <a:gd name="adj1" fmla="val 13325615"/>
              <a:gd name="adj2" fmla="val 2050512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Oblouk 56"/>
          <p:cNvSpPr/>
          <p:nvPr/>
        </p:nvSpPr>
        <p:spPr>
          <a:xfrm>
            <a:off x="4932040" y="3717032"/>
            <a:ext cx="1224136" cy="1080120"/>
          </a:xfrm>
          <a:prstGeom prst="arc">
            <a:avLst>
              <a:gd name="adj1" fmla="val 16200000"/>
              <a:gd name="adj2" fmla="val 237623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8" name="Oblouk 57"/>
          <p:cNvSpPr/>
          <p:nvPr/>
        </p:nvSpPr>
        <p:spPr>
          <a:xfrm rot="7819437">
            <a:off x="5055779" y="1832850"/>
            <a:ext cx="1224136" cy="1080120"/>
          </a:xfrm>
          <a:prstGeom prst="arc">
            <a:avLst>
              <a:gd name="adj1" fmla="val 16200000"/>
              <a:gd name="adj2" fmla="val 1962964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Oblouk 58"/>
          <p:cNvSpPr/>
          <p:nvPr/>
        </p:nvSpPr>
        <p:spPr>
          <a:xfrm rot="16605814">
            <a:off x="6368519" y="3560352"/>
            <a:ext cx="1224136" cy="1080120"/>
          </a:xfrm>
          <a:prstGeom prst="arc">
            <a:avLst>
              <a:gd name="adj1" fmla="val 14590745"/>
              <a:gd name="adj2" fmla="val 19555343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0" name="TextovéPole 59"/>
          <p:cNvSpPr txBox="1"/>
          <p:nvPr/>
        </p:nvSpPr>
        <p:spPr>
          <a:xfrm>
            <a:off x="1619672" y="4941168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Symbol" pitchFamily="18" charset="2"/>
              </a:rPr>
              <a:t>a</a:t>
            </a:r>
            <a:endParaRPr lang="cs-CZ" sz="2400" dirty="0">
              <a:latin typeface="Symbol" pitchFamily="18" charset="2"/>
            </a:endParaRPr>
          </a:p>
        </p:txBody>
      </p:sp>
      <p:sp>
        <p:nvSpPr>
          <p:cNvPr id="62" name="TextovéPole 61"/>
          <p:cNvSpPr txBox="1"/>
          <p:nvPr/>
        </p:nvSpPr>
        <p:spPr>
          <a:xfrm>
            <a:off x="5508104" y="2348880"/>
            <a:ext cx="43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Symbol" pitchFamily="18" charset="2"/>
              </a:rPr>
              <a:t>a</a:t>
            </a:r>
            <a:r>
              <a:rPr lang="cs-CZ" sz="2400" dirty="0" smtClean="0">
                <a:latin typeface="Comic Sans MS" pitchFamily="66" charset="0"/>
              </a:rPr>
              <a:t>‘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63" name="TextovéPole 62"/>
          <p:cNvSpPr txBox="1"/>
          <p:nvPr/>
        </p:nvSpPr>
        <p:spPr>
          <a:xfrm>
            <a:off x="5580112" y="3789040"/>
            <a:ext cx="4090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Symbol" pitchFamily="18" charset="2"/>
              </a:rPr>
              <a:t>b</a:t>
            </a:r>
            <a:r>
              <a:rPr lang="cs-CZ" sz="2400" dirty="0" smtClean="0">
                <a:latin typeface="Comic Sans MS" pitchFamily="66" charset="0"/>
              </a:rPr>
              <a:t>‘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64" name="TextovéPole 63"/>
          <p:cNvSpPr txBox="1"/>
          <p:nvPr/>
        </p:nvSpPr>
        <p:spPr>
          <a:xfrm>
            <a:off x="6516216" y="3789040"/>
            <a:ext cx="439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Symbol" pitchFamily="18" charset="2"/>
              </a:rPr>
              <a:t>g</a:t>
            </a:r>
            <a:r>
              <a:rPr lang="cs-CZ" sz="2400" dirty="0" smtClean="0">
                <a:latin typeface="Comic Sans MS" pitchFamily="66" charset="0"/>
              </a:rPr>
              <a:t>‘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65" name="TextovéPole 64"/>
          <p:cNvSpPr txBox="1"/>
          <p:nvPr/>
        </p:nvSpPr>
        <p:spPr>
          <a:xfrm>
            <a:off x="2123728" y="2204864"/>
            <a:ext cx="439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Symbol" pitchFamily="18" charset="2"/>
              </a:rPr>
              <a:t>g</a:t>
            </a:r>
            <a:endParaRPr lang="cs-CZ" sz="2400" dirty="0">
              <a:latin typeface="Symbol" pitchFamily="18" charset="2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3275856" y="3356992"/>
            <a:ext cx="439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Symbol" pitchFamily="18" charset="2"/>
              </a:rPr>
              <a:t>b</a:t>
            </a:r>
            <a:endParaRPr lang="cs-CZ" sz="2400" dirty="0">
              <a:latin typeface="Symbol" pitchFamily="18" charset="2"/>
            </a:endParaRPr>
          </a:p>
        </p:txBody>
      </p:sp>
      <p:sp>
        <p:nvSpPr>
          <p:cNvPr id="67" name="TextovéPole 66"/>
          <p:cNvSpPr txBox="1"/>
          <p:nvPr/>
        </p:nvSpPr>
        <p:spPr>
          <a:xfrm>
            <a:off x="3923928" y="4941168"/>
            <a:ext cx="11464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Symbol" pitchFamily="18" charset="2"/>
              </a:rPr>
              <a:t>a = </a:t>
            </a:r>
            <a:r>
              <a:rPr lang="cs-CZ" sz="2800" dirty="0" err="1" smtClean="0">
                <a:latin typeface="Symbol" pitchFamily="18" charset="2"/>
              </a:rPr>
              <a:t>a</a:t>
            </a:r>
            <a:r>
              <a:rPr lang="cs-CZ" sz="2400" dirty="0" smtClean="0">
                <a:latin typeface="Comic Sans MS" pitchFamily="66" charset="0"/>
              </a:rPr>
              <a:t>‘</a:t>
            </a:r>
            <a:r>
              <a:rPr lang="cs-CZ" sz="2400" dirty="0" smtClean="0">
                <a:latin typeface="Symbol" pitchFamily="18" charset="2"/>
              </a:rPr>
              <a:t> </a:t>
            </a:r>
            <a:endParaRPr lang="cs-CZ" sz="2400" dirty="0">
              <a:latin typeface="Symbol" pitchFamily="18" charset="2"/>
            </a:endParaRPr>
          </a:p>
        </p:txBody>
      </p:sp>
      <p:sp>
        <p:nvSpPr>
          <p:cNvPr id="68" name="TextovéPole 67"/>
          <p:cNvSpPr txBox="1"/>
          <p:nvPr/>
        </p:nvSpPr>
        <p:spPr>
          <a:xfrm>
            <a:off x="3981422" y="5949280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Symbol" pitchFamily="18" charset="2"/>
              </a:rPr>
              <a:t>g = </a:t>
            </a:r>
            <a:r>
              <a:rPr lang="cs-CZ" sz="2800" dirty="0" err="1" smtClean="0">
                <a:latin typeface="Symbol" pitchFamily="18" charset="2"/>
              </a:rPr>
              <a:t>g</a:t>
            </a:r>
            <a:r>
              <a:rPr lang="cs-CZ" sz="2800" dirty="0" smtClean="0">
                <a:latin typeface="Comic Sans MS" pitchFamily="66" charset="0"/>
              </a:rPr>
              <a:t>‘</a:t>
            </a:r>
            <a:r>
              <a:rPr lang="cs-CZ" sz="2800" dirty="0" smtClean="0">
                <a:latin typeface="Symbol" pitchFamily="18" charset="2"/>
              </a:rPr>
              <a:t> </a:t>
            </a:r>
            <a:endParaRPr lang="cs-CZ" sz="2800" dirty="0">
              <a:latin typeface="Symbol" pitchFamily="18" charset="2"/>
            </a:endParaRPr>
          </a:p>
        </p:txBody>
      </p:sp>
      <p:sp>
        <p:nvSpPr>
          <p:cNvPr id="72" name="TextovéPole 71"/>
          <p:cNvSpPr txBox="1"/>
          <p:nvPr/>
        </p:nvSpPr>
        <p:spPr>
          <a:xfrm>
            <a:off x="3938442" y="5445224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Symbol" pitchFamily="18" charset="2"/>
              </a:rPr>
              <a:t>b = </a:t>
            </a:r>
            <a:r>
              <a:rPr lang="cs-CZ" sz="2800" dirty="0" err="1" smtClean="0">
                <a:latin typeface="Symbol" pitchFamily="18" charset="2"/>
              </a:rPr>
              <a:t>b</a:t>
            </a:r>
            <a:r>
              <a:rPr lang="cs-CZ" sz="2800" dirty="0" smtClean="0">
                <a:latin typeface="Comic Sans MS" pitchFamily="66" charset="0"/>
              </a:rPr>
              <a:t>‘</a:t>
            </a:r>
            <a:endParaRPr lang="cs-CZ" sz="2800" dirty="0">
              <a:latin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68" grpId="0"/>
      <p:bldP spid="72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8905</TotalTime>
  <Words>481</Words>
  <Application>Microsoft Office PowerPoint</Application>
  <PresentationFormat>Předvádění na obrazovce (4:3)</PresentationFormat>
  <Paragraphs>173</Paragraphs>
  <Slides>16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PC3</dc:creator>
  <cp:lastModifiedBy>PC3</cp:lastModifiedBy>
  <cp:revision>207</cp:revision>
  <dcterms:created xsi:type="dcterms:W3CDTF">2012-09-23T08:27:50Z</dcterms:created>
  <dcterms:modified xsi:type="dcterms:W3CDTF">2013-03-24T17:34:44Z</dcterms:modified>
</cp:coreProperties>
</file>