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66" r:id="rId3"/>
    <p:sldId id="282" r:id="rId4"/>
    <p:sldId id="296" r:id="rId5"/>
    <p:sldId id="297" r:id="rId6"/>
    <p:sldId id="298" r:id="rId7"/>
    <p:sldId id="295" r:id="rId8"/>
    <p:sldId id="29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DAD"/>
    <a:srgbClr val="77933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1" autoAdjust="0"/>
    <p:restoredTop sz="95669" autoAdjust="0"/>
  </p:normalViewPr>
  <p:slideViewPr>
    <p:cSldViewPr>
      <p:cViewPr varScale="1">
        <p:scale>
          <a:sx n="66" d="100"/>
          <a:sy n="66" d="100"/>
        </p:scale>
        <p:origin x="-3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Číslo a proměnná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Soustavy rovnic – sčítací metoda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VY_32_INOVACE_07.17.KUB.MA.9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06. 01. 2013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059832" y="476672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-2x + 3y = 7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3491880" y="980728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4x - y = 6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cxnSp>
        <p:nvCxnSpPr>
          <p:cNvPr id="25" name="Přímá spojovací čára 24"/>
          <p:cNvCxnSpPr/>
          <p:nvPr/>
        </p:nvCxnSpPr>
        <p:spPr>
          <a:xfrm>
            <a:off x="2699792" y="1484784"/>
            <a:ext cx="3744416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álný popisek 21"/>
          <p:cNvSpPr/>
          <p:nvPr/>
        </p:nvSpPr>
        <p:spPr>
          <a:xfrm>
            <a:off x="395536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Soustavu dvou rovnic můžeme řešit také sčítací metodou.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6" name="Oválný popisek 35"/>
          <p:cNvSpPr/>
          <p:nvPr/>
        </p:nvSpPr>
        <p:spPr>
          <a:xfrm>
            <a:off x="395536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Rovnice 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vynásobíme takovými čísly, abychom po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sečtení upravených rovnic dostali jednu rovnici s jednou neznámou.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8" name="Oválný popisek 37"/>
          <p:cNvSpPr/>
          <p:nvPr/>
        </p:nvSpPr>
        <p:spPr>
          <a:xfrm>
            <a:off x="395536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Vynásobíme-li druhou rovnici číslem </a:t>
            </a:r>
            <a:r>
              <a:rPr lang="cs-CZ" sz="2200" b="1" dirty="0" smtClean="0">
                <a:solidFill>
                  <a:srgbClr val="C00000"/>
                </a:solidFill>
                <a:latin typeface="Comic Sans MS" pitchFamily="66" charset="0"/>
              </a:rPr>
              <a:t>3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, koeficienty u neznámé </a:t>
            </a:r>
            <a:r>
              <a:rPr lang="cs-CZ" sz="2200" b="1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 budou opačné. 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1331640" y="3212976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-2x + 3y = 7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1331640" y="3717032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12x - 3y = 18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6012160" y="98072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/.3</a:t>
            </a:r>
            <a:endParaRPr lang="cs-CZ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3" name="Oválný popisek 42"/>
          <p:cNvSpPr/>
          <p:nvPr/>
        </p:nvSpPr>
        <p:spPr>
          <a:xfrm>
            <a:off x="395536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Po sečtení obou rovnic se neznámé </a:t>
            </a:r>
            <a:r>
              <a:rPr lang="cs-CZ" sz="2200" b="1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 „zbavíme“ a získáme jen jednu lineární rovnici s jednou neznámou.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4" name="Elipsa 43"/>
          <p:cNvSpPr/>
          <p:nvPr/>
        </p:nvSpPr>
        <p:spPr>
          <a:xfrm>
            <a:off x="2267744" y="3140968"/>
            <a:ext cx="1008112" cy="1224136"/>
          </a:xfrm>
          <a:prstGeom prst="ellipse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5" name="Přímá spojovací čára 44"/>
          <p:cNvCxnSpPr/>
          <p:nvPr/>
        </p:nvCxnSpPr>
        <p:spPr>
          <a:xfrm>
            <a:off x="899592" y="4293096"/>
            <a:ext cx="3744416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1331640" y="4365104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10x       = 25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2699792" y="479715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800" b="1" u="sng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x = 2,5</a:t>
            </a:r>
            <a:endParaRPr lang="cs-CZ" sz="2800" b="1" u="sng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8" name="Oválný popisek 47"/>
          <p:cNvSpPr/>
          <p:nvPr/>
        </p:nvSpPr>
        <p:spPr>
          <a:xfrm>
            <a:off x="395536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Druhou neznámou </a:t>
            </a:r>
            <a:r>
              <a:rPr lang="cs-CZ" sz="2200" b="1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 vypočítáme dosazením hodnoty </a:t>
            </a:r>
            <a:r>
              <a:rPr lang="cs-CZ" sz="2200" b="1" dirty="0" smtClean="0">
                <a:solidFill>
                  <a:srgbClr val="C00000"/>
                </a:solidFill>
                <a:latin typeface="Comic Sans MS" pitchFamily="66" charset="0"/>
              </a:rPr>
              <a:t>x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 do jedné 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z rovnic.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5508104" y="3284984"/>
            <a:ext cx="3059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4.</a:t>
            </a:r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2,5</a:t>
            </a:r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- y = 6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6012160" y="3717032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10 - y = 6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6804248" y="414908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 </a:t>
            </a:r>
            <a:r>
              <a:rPr lang="cs-CZ" sz="2800" b="1" u="sng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 = 4</a:t>
            </a:r>
            <a:endParaRPr lang="cs-CZ" sz="2800" b="1" u="sng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6" name="Oválný popisek 55"/>
          <p:cNvSpPr/>
          <p:nvPr/>
        </p:nvSpPr>
        <p:spPr>
          <a:xfrm>
            <a:off x="395536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Řešením  soustavy rovnic je uspořádaná dvojice </a:t>
            </a:r>
          </a:p>
          <a:p>
            <a:pPr marL="514350" indent="-514350" algn="ctr"/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[x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;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] = [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2,5;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4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endParaRPr lang="cs-CZ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marL="514350" indent="-514350" algn="ctr"/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7" name="Oválný popisek 56"/>
          <p:cNvSpPr/>
          <p:nvPr/>
        </p:nvSpPr>
        <p:spPr>
          <a:xfrm>
            <a:off x="395536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Ověříme si, že tato uspořádaná dvojice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2,5;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4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je řešením soustavy lineárních rovnic.</a:t>
            </a:r>
          </a:p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323528" y="5445224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L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1 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2,5;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4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-2.2,5 + 3.4 = 7  </a:t>
            </a:r>
            <a:endParaRPr lang="cs-CZ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4716016" y="5445224"/>
            <a:ext cx="226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P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1 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2,5;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4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7  </a:t>
            </a:r>
            <a:endParaRPr lang="cs-CZ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323528" y="5877272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L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2,5;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4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4.2,5 - 4 = 6  </a:t>
            </a:r>
            <a:endParaRPr lang="cs-CZ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4716016" y="5877272"/>
            <a:ext cx="226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P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2,5;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4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6  </a:t>
            </a:r>
            <a:endParaRPr lang="cs-CZ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62" name="Obdélník 61"/>
          <p:cNvSpPr/>
          <p:nvPr/>
        </p:nvSpPr>
        <p:spPr>
          <a:xfrm>
            <a:off x="7380312" y="5445224"/>
            <a:ext cx="12378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L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1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P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1 </a:t>
            </a:r>
            <a:endParaRPr lang="cs-CZ" sz="2400" dirty="0"/>
          </a:p>
        </p:txBody>
      </p:sp>
      <p:sp>
        <p:nvSpPr>
          <p:cNvPr id="63" name="Obdélník 62"/>
          <p:cNvSpPr/>
          <p:nvPr/>
        </p:nvSpPr>
        <p:spPr>
          <a:xfrm>
            <a:off x="7380312" y="5877272"/>
            <a:ext cx="1257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L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P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endParaRPr lang="cs-CZ" sz="2400" dirty="0"/>
          </a:p>
        </p:txBody>
      </p:sp>
      <p:pic>
        <p:nvPicPr>
          <p:cNvPr id="139265" name="Picture 1" descr="C:\Users\PC3\AppData\Local\Microsoft\Windows\Temporary Internet Files\Content.IE5\DFTQN1ZU\MC9003340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764704"/>
            <a:ext cx="1520647" cy="1816913"/>
          </a:xfrm>
          <a:prstGeom prst="rect">
            <a:avLst/>
          </a:prstGeom>
          <a:noFill/>
        </p:spPr>
      </p:pic>
      <p:sp>
        <p:nvSpPr>
          <p:cNvPr id="65" name="TextovéPole 64"/>
          <p:cNvSpPr txBox="1"/>
          <p:nvPr/>
        </p:nvSpPr>
        <p:spPr>
          <a:xfrm>
            <a:off x="5220072" y="4797152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[x</a:t>
            </a:r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;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] = [</a:t>
            </a:r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2,5;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4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]</a:t>
            </a:r>
            <a:endParaRPr lang="cs-CZ" sz="28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179512" y="260648"/>
            <a:ext cx="1907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  </a:t>
            </a:r>
            <a:r>
              <a:rPr lang="cs-CZ" sz="2000" b="1" dirty="0" smtClean="0">
                <a:latin typeface="Comic Sans MS" pitchFamily="66" charset="0"/>
              </a:rPr>
              <a:t>Příklad č.1</a:t>
            </a:r>
            <a:endParaRPr lang="cs-CZ" sz="2000" b="1" dirty="0">
              <a:latin typeface="Comic Sans MS" pitchFamily="66" charset="0"/>
            </a:endParaRPr>
          </a:p>
        </p:txBody>
      </p:sp>
      <p:sp>
        <p:nvSpPr>
          <p:cNvPr id="35" name="Volný tvar 34"/>
          <p:cNvSpPr/>
          <p:nvPr/>
        </p:nvSpPr>
        <p:spPr>
          <a:xfrm>
            <a:off x="0" y="986971"/>
            <a:ext cx="3468914" cy="4247848"/>
          </a:xfrm>
          <a:custGeom>
            <a:avLst/>
            <a:gdLst>
              <a:gd name="connsiteX0" fmla="*/ 2689980 w 3662437"/>
              <a:gd name="connsiteY0" fmla="*/ 4122058 h 4247848"/>
              <a:gd name="connsiteX1" fmla="*/ 1151466 w 3662437"/>
              <a:gd name="connsiteY1" fmla="*/ 4151086 h 4247848"/>
              <a:gd name="connsiteX2" fmla="*/ 498323 w 3662437"/>
              <a:gd name="connsiteY2" fmla="*/ 3541486 h 4247848"/>
              <a:gd name="connsiteX3" fmla="*/ 527352 w 3662437"/>
              <a:gd name="connsiteY3" fmla="*/ 551543 h 4247848"/>
              <a:gd name="connsiteX4" fmla="*/ 3662437 w 3662437"/>
              <a:gd name="connsiteY4" fmla="*/ 232229 h 4247848"/>
              <a:gd name="connsiteX5" fmla="*/ 3662437 w 3662437"/>
              <a:gd name="connsiteY5" fmla="*/ 232229 h 4247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2437" h="4247848">
                <a:moveTo>
                  <a:pt x="2689980" y="4122058"/>
                </a:moveTo>
                <a:cubicBezTo>
                  <a:pt x="2103361" y="4184953"/>
                  <a:pt x="1516742" y="4247848"/>
                  <a:pt x="1151466" y="4151086"/>
                </a:cubicBezTo>
                <a:cubicBezTo>
                  <a:pt x="786190" y="4054324"/>
                  <a:pt x="602342" y="4141410"/>
                  <a:pt x="498323" y="3541486"/>
                </a:cubicBezTo>
                <a:cubicBezTo>
                  <a:pt x="394304" y="2941562"/>
                  <a:pt x="0" y="1103086"/>
                  <a:pt x="527352" y="551543"/>
                </a:cubicBezTo>
                <a:cubicBezTo>
                  <a:pt x="1054704" y="0"/>
                  <a:pt x="3662437" y="232229"/>
                  <a:pt x="3662437" y="232229"/>
                </a:cubicBezTo>
                <a:lnTo>
                  <a:pt x="3662437" y="232229"/>
                </a:lnTo>
              </a:path>
            </a:pathLst>
          </a:custGeom>
          <a:ln w="47625">
            <a:solidFill>
              <a:schemeClr val="tx2">
                <a:lumMod val="7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6" grpId="0" animBg="1"/>
      <p:bldP spid="38" grpId="0" animBg="1"/>
      <p:bldP spid="39" grpId="0"/>
      <p:bldP spid="40" grpId="0"/>
      <p:bldP spid="41" grpId="0"/>
      <p:bldP spid="43" grpId="0" animBg="1"/>
      <p:bldP spid="44" grpId="0" animBg="1"/>
      <p:bldP spid="46" grpId="0"/>
      <p:bldP spid="47" grpId="0"/>
      <p:bldP spid="48" grpId="0" animBg="1"/>
      <p:bldP spid="52" grpId="0"/>
      <p:bldP spid="53" grpId="0"/>
      <p:bldP spid="54" grpId="0"/>
      <p:bldP spid="56" grpId="0" animBg="1"/>
      <p:bldP spid="57" grpId="0" animBg="1"/>
      <p:bldP spid="58" grpId="0"/>
      <p:bldP spid="59" grpId="0"/>
      <p:bldP spid="60" grpId="0"/>
      <p:bldP spid="61" grpId="0"/>
      <p:bldP spid="62" grpId="0"/>
      <p:bldP spid="63" grpId="0"/>
      <p:bldP spid="65" grpId="0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059832" y="476672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2x - 3y = 4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3059832" y="908720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3x - 4y = 7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cxnSp>
        <p:nvCxnSpPr>
          <p:cNvPr id="25" name="Přímá spojovací čára 24"/>
          <p:cNvCxnSpPr/>
          <p:nvPr/>
        </p:nvCxnSpPr>
        <p:spPr>
          <a:xfrm>
            <a:off x="2699792" y="1484784"/>
            <a:ext cx="3744416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álný popisek 21"/>
          <p:cNvSpPr/>
          <p:nvPr/>
        </p:nvSpPr>
        <p:spPr>
          <a:xfrm>
            <a:off x="539552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Zvolíme jednu neznámou, kterou ze soustavy rovnic sečtením vyrušíme.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6" name="Oválný popisek 35"/>
          <p:cNvSpPr/>
          <p:nvPr/>
        </p:nvSpPr>
        <p:spPr>
          <a:xfrm>
            <a:off x="539552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Např. vynásobíme-li první rovnici 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číslem </a:t>
            </a:r>
            <a:r>
              <a:rPr lang="cs-CZ" sz="2200" dirty="0" smtClean="0">
                <a:solidFill>
                  <a:srgbClr val="C00000"/>
                </a:solidFill>
                <a:latin typeface="Comic Sans MS" pitchFamily="66" charset="0"/>
              </a:rPr>
              <a:t>-3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 a druhou číslem </a:t>
            </a:r>
            <a:r>
              <a:rPr lang="cs-CZ" sz="22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, součet koeficientů u neznámé </a:t>
            </a:r>
            <a:r>
              <a:rPr lang="cs-CZ" sz="2200" b="1" dirty="0" smtClean="0">
                <a:solidFill>
                  <a:srgbClr val="C00000"/>
                </a:solidFill>
                <a:latin typeface="Comic Sans MS" pitchFamily="66" charset="0"/>
              </a:rPr>
              <a:t>x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 bude nulový.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1331640" y="3212976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-6x + 9y = -12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1403648" y="3717032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 6x - 8y = 14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5652120" y="90872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/.2</a:t>
            </a:r>
            <a:endParaRPr lang="cs-CZ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3" name="Oválný popisek 42"/>
          <p:cNvSpPr/>
          <p:nvPr/>
        </p:nvSpPr>
        <p:spPr>
          <a:xfrm>
            <a:off x="539552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Po sečtení obou rovnic se neznámé </a:t>
            </a:r>
            <a:r>
              <a:rPr lang="cs-CZ" sz="2200" b="1" dirty="0" smtClean="0">
                <a:solidFill>
                  <a:srgbClr val="C00000"/>
                </a:solidFill>
                <a:latin typeface="Comic Sans MS" pitchFamily="66" charset="0"/>
              </a:rPr>
              <a:t>x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 „zbavíme“ a získáme jen jednu lineární rovnici s jednou neznámou.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4" name="Elipsa 43"/>
          <p:cNvSpPr/>
          <p:nvPr/>
        </p:nvSpPr>
        <p:spPr>
          <a:xfrm>
            <a:off x="1475656" y="3140968"/>
            <a:ext cx="864096" cy="1224136"/>
          </a:xfrm>
          <a:prstGeom prst="ellipse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5" name="Přímá spojovací čára 44"/>
          <p:cNvCxnSpPr/>
          <p:nvPr/>
        </p:nvCxnSpPr>
        <p:spPr>
          <a:xfrm>
            <a:off x="899592" y="4293096"/>
            <a:ext cx="3744416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2843808" y="4293096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 = 2</a:t>
            </a:r>
            <a:endParaRPr lang="cs-CZ" sz="2800" b="1" u="sng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8" name="Oválný popisek 47"/>
          <p:cNvSpPr/>
          <p:nvPr/>
        </p:nvSpPr>
        <p:spPr>
          <a:xfrm>
            <a:off x="539552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Druhou neznámou vypočítáme dosazením hodnoty </a:t>
            </a:r>
            <a:r>
              <a:rPr lang="cs-CZ" sz="2200" b="1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 do jedné z rovnic.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5004048" y="3212976"/>
            <a:ext cx="3059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3x – 4.</a:t>
            </a:r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</a:t>
            </a:r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= 7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5292080" y="3717032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3x - 8 = 7  /+8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5868144" y="4149080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 3x = 15  /:3</a:t>
            </a:r>
            <a:endParaRPr lang="cs-CZ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6" name="Oválný popisek 55"/>
          <p:cNvSpPr/>
          <p:nvPr/>
        </p:nvSpPr>
        <p:spPr>
          <a:xfrm>
            <a:off x="539552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Řešením  soustavy rovnic je uspořádaná dvojice </a:t>
            </a:r>
          </a:p>
          <a:p>
            <a:pPr marL="514350" indent="-514350" algn="ctr"/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[x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;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] = [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5;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endParaRPr lang="cs-CZ" sz="2400" b="1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7" name="Oválný popisek 56"/>
          <p:cNvSpPr/>
          <p:nvPr/>
        </p:nvSpPr>
        <p:spPr>
          <a:xfrm>
            <a:off x="539552" y="1628800"/>
            <a:ext cx="7848872" cy="1512168"/>
          </a:xfrm>
          <a:prstGeom prst="wedgeEllipseCallout">
            <a:avLst>
              <a:gd name="adj1" fmla="val 45816"/>
              <a:gd name="adj2" fmla="val -3841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Ověříme si, že tato uspořádaná dvojice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5;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r>
              <a:rPr lang="cs-CZ" sz="2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je řešením soustavy lineárních rovnic.</a:t>
            </a:r>
          </a:p>
          <a:p>
            <a:pPr marL="514350" indent="-514350" algn="ctr"/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323528" y="5445224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L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1 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5;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2.5 - 3.2 = 4  </a:t>
            </a:r>
            <a:endParaRPr lang="cs-CZ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4716016" y="5445224"/>
            <a:ext cx="226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P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1 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5;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4  </a:t>
            </a:r>
            <a:endParaRPr lang="cs-CZ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323528" y="5877272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L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5;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3.5 – 4.2 = 7  </a:t>
            </a:r>
            <a:endParaRPr lang="cs-CZ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4716016" y="5877272"/>
            <a:ext cx="226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P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5;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7  </a:t>
            </a:r>
            <a:endParaRPr lang="cs-CZ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62" name="Obdélník 61"/>
          <p:cNvSpPr/>
          <p:nvPr/>
        </p:nvSpPr>
        <p:spPr>
          <a:xfrm>
            <a:off x="7380312" y="5445224"/>
            <a:ext cx="12378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L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1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P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1 </a:t>
            </a:r>
            <a:endParaRPr lang="cs-CZ" sz="2400" dirty="0"/>
          </a:p>
        </p:txBody>
      </p:sp>
      <p:sp>
        <p:nvSpPr>
          <p:cNvPr id="63" name="Obdélník 62"/>
          <p:cNvSpPr/>
          <p:nvPr/>
        </p:nvSpPr>
        <p:spPr>
          <a:xfrm>
            <a:off x="7380312" y="5877272"/>
            <a:ext cx="1257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L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= P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endParaRPr lang="cs-CZ" sz="2400" dirty="0"/>
          </a:p>
        </p:txBody>
      </p:sp>
      <p:pic>
        <p:nvPicPr>
          <p:cNvPr id="139265" name="Picture 1" descr="C:\Users\PC3\AppData\Local\Microsoft\Windows\Temporary Internet Files\Content.IE5\DFTQN1ZU\MC9003340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32656"/>
            <a:ext cx="1520647" cy="1816913"/>
          </a:xfrm>
          <a:prstGeom prst="rect">
            <a:avLst/>
          </a:prstGeom>
          <a:noFill/>
        </p:spPr>
      </p:pic>
      <p:sp>
        <p:nvSpPr>
          <p:cNvPr id="31" name="TextovéPole 30"/>
          <p:cNvSpPr txBox="1"/>
          <p:nvPr/>
        </p:nvSpPr>
        <p:spPr>
          <a:xfrm>
            <a:off x="5724128" y="476672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/.(-3)</a:t>
            </a:r>
            <a:endParaRPr lang="cs-CZ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6084168" y="4581128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Comic Sans MS" pitchFamily="66" charset="0"/>
              </a:rPr>
              <a:t>  </a:t>
            </a:r>
            <a:r>
              <a:rPr lang="cs-CZ" sz="2800" b="1" u="sng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x = 5</a:t>
            </a:r>
            <a:endParaRPr lang="cs-CZ" sz="2800" b="1" u="sng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3" name="Elipsa 32"/>
          <p:cNvSpPr/>
          <p:nvPr/>
        </p:nvSpPr>
        <p:spPr>
          <a:xfrm>
            <a:off x="2339752" y="3140968"/>
            <a:ext cx="864096" cy="1224136"/>
          </a:xfrm>
          <a:prstGeom prst="ellipse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Elipsa 33"/>
          <p:cNvSpPr/>
          <p:nvPr/>
        </p:nvSpPr>
        <p:spPr>
          <a:xfrm>
            <a:off x="3563888" y="3140968"/>
            <a:ext cx="864096" cy="1224136"/>
          </a:xfrm>
          <a:prstGeom prst="ellipse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ovéPole 34"/>
          <p:cNvSpPr txBox="1"/>
          <p:nvPr/>
        </p:nvSpPr>
        <p:spPr>
          <a:xfrm>
            <a:off x="0" y="260648"/>
            <a:ext cx="2195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  </a:t>
            </a:r>
            <a:r>
              <a:rPr lang="cs-CZ" sz="2000" b="1" dirty="0" smtClean="0">
                <a:latin typeface="Comic Sans MS" pitchFamily="66" charset="0"/>
              </a:rPr>
              <a:t>Příklad č.2</a:t>
            </a:r>
            <a:endParaRPr lang="cs-CZ" sz="2000" b="1" dirty="0"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2555776" y="4869160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[x</a:t>
            </a:r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;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] = [</a:t>
            </a:r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5;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]</a:t>
            </a:r>
            <a:endParaRPr lang="cs-CZ" sz="28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7" name="Volný tvar 46"/>
          <p:cNvSpPr/>
          <p:nvPr/>
        </p:nvSpPr>
        <p:spPr>
          <a:xfrm>
            <a:off x="0" y="762000"/>
            <a:ext cx="3149600" cy="4112381"/>
          </a:xfrm>
          <a:custGeom>
            <a:avLst/>
            <a:gdLst>
              <a:gd name="connsiteX0" fmla="*/ 2760134 w 3326191"/>
              <a:gd name="connsiteY0" fmla="*/ 3824514 h 4112381"/>
              <a:gd name="connsiteX1" fmla="*/ 699105 w 3326191"/>
              <a:gd name="connsiteY1" fmla="*/ 3563257 h 4112381"/>
              <a:gd name="connsiteX2" fmla="*/ 437848 w 3326191"/>
              <a:gd name="connsiteY2" fmla="*/ 529771 h 4112381"/>
              <a:gd name="connsiteX3" fmla="*/ 3326191 w 3326191"/>
              <a:gd name="connsiteY3" fmla="*/ 384629 h 4112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26191" h="4112381">
                <a:moveTo>
                  <a:pt x="2760134" y="3824514"/>
                </a:moveTo>
                <a:cubicBezTo>
                  <a:pt x="1923143" y="3968447"/>
                  <a:pt x="1086153" y="4112381"/>
                  <a:pt x="699105" y="3563257"/>
                </a:cubicBezTo>
                <a:cubicBezTo>
                  <a:pt x="312057" y="3014133"/>
                  <a:pt x="0" y="1059542"/>
                  <a:pt x="437848" y="529771"/>
                </a:cubicBezTo>
                <a:cubicBezTo>
                  <a:pt x="875696" y="0"/>
                  <a:pt x="2100943" y="192314"/>
                  <a:pt x="3326191" y="384629"/>
                </a:cubicBezTo>
              </a:path>
            </a:pathLst>
          </a:custGeom>
          <a:ln w="41275">
            <a:solidFill>
              <a:srgbClr val="00206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6" grpId="0" animBg="1"/>
      <p:bldP spid="39" grpId="0"/>
      <p:bldP spid="40" grpId="0"/>
      <p:bldP spid="41" grpId="0"/>
      <p:bldP spid="43" grpId="0" animBg="1"/>
      <p:bldP spid="44" grpId="0" animBg="1"/>
      <p:bldP spid="46" grpId="0"/>
      <p:bldP spid="48" grpId="0" animBg="1"/>
      <p:bldP spid="52" grpId="0"/>
      <p:bldP spid="53" grpId="0"/>
      <p:bldP spid="54" grpId="0"/>
      <p:bldP spid="56" grpId="0" animBg="1"/>
      <p:bldP spid="57" grpId="0" animBg="1"/>
      <p:bldP spid="58" grpId="0"/>
      <p:bldP spid="59" grpId="0"/>
      <p:bldP spid="60" grpId="0"/>
      <p:bldP spid="61" grpId="0"/>
      <p:bldP spid="62" grpId="0"/>
      <p:bldP spid="63" grpId="0"/>
      <p:bldP spid="31" grpId="1"/>
      <p:bldP spid="32" grpId="0"/>
      <p:bldP spid="33" grpId="0" animBg="1"/>
      <p:bldP spid="34" grpId="1" animBg="1"/>
      <p:bldP spid="37" grpId="0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179512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5" name="Zaoblený obdélník 74"/>
          <p:cNvSpPr/>
          <p:nvPr/>
        </p:nvSpPr>
        <p:spPr>
          <a:xfrm>
            <a:off x="6084168" y="1988840"/>
            <a:ext cx="1584176" cy="1224136"/>
          </a:xfrm>
          <a:prstGeom prst="roundRect">
            <a:avLst/>
          </a:prstGeom>
          <a:solidFill>
            <a:srgbClr val="CDDDAD"/>
          </a:solidFill>
          <a:ln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Zaoblený obdélník 73"/>
          <p:cNvSpPr/>
          <p:nvPr/>
        </p:nvSpPr>
        <p:spPr>
          <a:xfrm>
            <a:off x="395536" y="1988840"/>
            <a:ext cx="2016224" cy="1296144"/>
          </a:xfrm>
          <a:prstGeom prst="roundRect">
            <a:avLst/>
          </a:prstGeom>
          <a:solidFill>
            <a:srgbClr val="CDDDAD"/>
          </a:solidFill>
          <a:ln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9265" name="Picture 1" descr="C:\Users\PC3\AppData\Local\Microsoft\Windows\Temporary Internet Files\Content.IE5\DFTQN1ZU\MC90033409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3353" y="908720"/>
            <a:ext cx="1520647" cy="1816913"/>
          </a:xfrm>
          <a:prstGeom prst="rect">
            <a:avLst/>
          </a:prstGeom>
          <a:noFill/>
        </p:spPr>
      </p:pic>
      <p:sp>
        <p:nvSpPr>
          <p:cNvPr id="23" name="TextovéPole 22"/>
          <p:cNvSpPr txBox="1"/>
          <p:nvPr/>
        </p:nvSpPr>
        <p:spPr>
          <a:xfrm>
            <a:off x="395536" y="2780928"/>
            <a:ext cx="27363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x + 3y - 2 = 0</a:t>
            </a:r>
            <a:endParaRPr lang="cs-CZ" sz="2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Přímá spojovací čára 24"/>
          <p:cNvCxnSpPr/>
          <p:nvPr/>
        </p:nvCxnSpPr>
        <p:spPr>
          <a:xfrm flipV="1">
            <a:off x="467544" y="3284984"/>
            <a:ext cx="8064896" cy="720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álný popisek 21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0972"/>
              <a:gd name="adj2" fmla="val 31972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Někdy je nutné upravit rovnice do tvaru </a:t>
            </a:r>
          </a:p>
          <a:p>
            <a:pPr marL="514350" indent="-514350" algn="ctr"/>
            <a:r>
              <a:rPr lang="cs-CZ" sz="2200" dirty="0" err="1" smtClean="0">
                <a:solidFill>
                  <a:schemeClr val="tx1"/>
                </a:solidFill>
                <a:latin typeface="Comic Sans MS" pitchFamily="66" charset="0"/>
              </a:rPr>
              <a:t>ax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 + by = c, abychom mohli najít vhodné číslo, kterým budeme rovnice násobit. 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3419872" y="2132856"/>
            <a:ext cx="18722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 x + 8 = 2y</a:t>
            </a:r>
            <a:endParaRPr lang="cs-CZ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Oválný popisek 35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1819"/>
              <a:gd name="adj2" fmla="val 29989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Dále postupujeme stejně jako 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v předchozích případech.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3" name="Oválný popisek 42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2321"/>
              <a:gd name="adj2" fmla="val 29989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Zvolíme si neznámou, </a:t>
            </a:r>
          </a:p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kterou odstraníme. Vhodné je násobit první rovnici číslem </a:t>
            </a:r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-1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. Pak budou koeficienty u </a:t>
            </a:r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opačné.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4" name="Elipsa 43"/>
          <p:cNvSpPr/>
          <p:nvPr/>
        </p:nvSpPr>
        <p:spPr>
          <a:xfrm>
            <a:off x="3347864" y="3356992"/>
            <a:ext cx="432048" cy="1008112"/>
          </a:xfrm>
          <a:prstGeom prst="ellipse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álný popisek 55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2136"/>
              <a:gd name="adj2" fmla="val 28998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Řešením  soustavy rovnic je uspořádaná dvojice </a:t>
            </a:r>
          </a:p>
          <a:p>
            <a:pPr marL="514350" indent="-514350" algn="ctr"/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[x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= [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-4;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cs-CZ" sz="2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Oválný popisek 56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1935"/>
              <a:gd name="adj2" fmla="val 2877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Ověříme si, že tato uspořádaná dvojice 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-4;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je řešením soustavy lineárních rovnic.</a:t>
            </a:r>
          </a:p>
          <a:p>
            <a:pPr marL="514350" indent="-514350" algn="ctr"/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323528" y="5445224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cs-CZ" sz="2400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-4;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= -1 + 2 = 1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3995936" y="5445224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400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-4;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= 2/2 = 1  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323528" y="5877272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cs-CZ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-4;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= -4 + 6 – 2 = 0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3995936" y="5877272"/>
            <a:ext cx="226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-4;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= 0  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bdélník 61"/>
          <p:cNvSpPr/>
          <p:nvPr/>
        </p:nvSpPr>
        <p:spPr>
          <a:xfrm>
            <a:off x="7308304" y="5445224"/>
            <a:ext cx="12378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cs-CZ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= P</a:t>
            </a:r>
            <a:r>
              <a:rPr lang="cs-CZ" sz="2400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bdélník 62"/>
          <p:cNvSpPr/>
          <p:nvPr/>
        </p:nvSpPr>
        <p:spPr>
          <a:xfrm>
            <a:off x="7308304" y="5877272"/>
            <a:ext cx="1204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cs-CZ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= P</a:t>
            </a:r>
            <a:r>
              <a:rPr lang="cs-CZ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7631832" y="2132856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/.(-1)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" name="Objekt 34"/>
          <p:cNvGraphicFramePr>
            <a:graphicFrameLocks noChangeAspect="1"/>
          </p:cNvGraphicFramePr>
          <p:nvPr/>
        </p:nvGraphicFramePr>
        <p:xfrm>
          <a:off x="755576" y="1988840"/>
          <a:ext cx="1584176" cy="841877"/>
        </p:xfrm>
        <a:graphic>
          <a:graphicData uri="http://schemas.openxmlformats.org/presentationml/2006/ole">
            <p:oleObj spid="_x0000_s157698" name="Rovnice" r:id="rId4" imgW="634680" imgH="393480" progId="Equation.3">
              <p:embed/>
            </p:oleObj>
          </a:graphicData>
        </a:graphic>
      </p:graphicFrame>
      <p:sp>
        <p:nvSpPr>
          <p:cNvPr id="37" name="TextovéPole 36"/>
          <p:cNvSpPr txBox="1"/>
          <p:nvPr/>
        </p:nvSpPr>
        <p:spPr>
          <a:xfrm>
            <a:off x="6012160" y="2132856"/>
            <a:ext cx="18722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 x - 2y = -8</a:t>
            </a:r>
            <a:endParaRPr lang="cs-CZ" sz="2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Přímá spojovací šipka 41"/>
          <p:cNvCxnSpPr/>
          <p:nvPr/>
        </p:nvCxnSpPr>
        <p:spPr>
          <a:xfrm>
            <a:off x="2483768" y="2420888"/>
            <a:ext cx="864096" cy="0"/>
          </a:xfrm>
          <a:prstGeom prst="straightConnector1">
            <a:avLst/>
          </a:prstGeom>
          <a:ln w="412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ovací šipka 46"/>
          <p:cNvCxnSpPr/>
          <p:nvPr/>
        </p:nvCxnSpPr>
        <p:spPr>
          <a:xfrm>
            <a:off x="5076056" y="2420888"/>
            <a:ext cx="864096" cy="0"/>
          </a:xfrm>
          <a:prstGeom prst="straightConnector1">
            <a:avLst/>
          </a:prstGeom>
          <a:ln w="412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šipka 48"/>
          <p:cNvCxnSpPr/>
          <p:nvPr/>
        </p:nvCxnSpPr>
        <p:spPr>
          <a:xfrm>
            <a:off x="5076056" y="2924944"/>
            <a:ext cx="864096" cy="0"/>
          </a:xfrm>
          <a:prstGeom prst="straightConnector1">
            <a:avLst/>
          </a:prstGeom>
          <a:ln w="412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ovéPole 49"/>
          <p:cNvSpPr txBox="1"/>
          <p:nvPr/>
        </p:nvSpPr>
        <p:spPr>
          <a:xfrm>
            <a:off x="6084168" y="2636912"/>
            <a:ext cx="27363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x + 3y = 2</a:t>
            </a:r>
            <a:endParaRPr lang="cs-CZ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3203848" y="3429000"/>
            <a:ext cx="18722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 -x + 2y = 8</a:t>
            </a:r>
            <a:endParaRPr lang="cs-CZ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ovéPole 64"/>
          <p:cNvSpPr txBox="1"/>
          <p:nvPr/>
        </p:nvSpPr>
        <p:spPr>
          <a:xfrm>
            <a:off x="3419872" y="3861048"/>
            <a:ext cx="27363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x + 3y = 2</a:t>
            </a:r>
            <a:endParaRPr lang="cs-CZ" sz="2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6" name="Přímá spojovací čára 65"/>
          <p:cNvCxnSpPr/>
          <p:nvPr/>
        </p:nvCxnSpPr>
        <p:spPr>
          <a:xfrm>
            <a:off x="2915816" y="4365104"/>
            <a:ext cx="23042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ovéPole 69"/>
          <p:cNvSpPr txBox="1"/>
          <p:nvPr/>
        </p:nvSpPr>
        <p:spPr>
          <a:xfrm>
            <a:off x="3491880" y="4365104"/>
            <a:ext cx="25202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  5y = 10  /:5</a:t>
            </a:r>
            <a:endParaRPr lang="cs-CZ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ovéPole 70"/>
          <p:cNvSpPr txBox="1"/>
          <p:nvPr/>
        </p:nvSpPr>
        <p:spPr>
          <a:xfrm>
            <a:off x="3707904" y="4725144"/>
            <a:ext cx="18722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u="sng" dirty="0" smtClean="0">
                <a:latin typeface="Times New Roman" pitchFamily="18" charset="0"/>
                <a:cs typeface="Times New Roman" pitchFamily="18" charset="0"/>
              </a:rPr>
              <a:t>  y = 2</a:t>
            </a:r>
            <a:endParaRPr lang="cs-CZ" sz="26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ovéPole 71"/>
          <p:cNvSpPr txBox="1"/>
          <p:nvPr/>
        </p:nvSpPr>
        <p:spPr>
          <a:xfrm>
            <a:off x="5652120" y="3429000"/>
            <a:ext cx="2304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x + 3.2 - 2 = 0</a:t>
            </a:r>
            <a:endParaRPr lang="cs-CZ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ovéPole 72"/>
          <p:cNvSpPr txBox="1"/>
          <p:nvPr/>
        </p:nvSpPr>
        <p:spPr>
          <a:xfrm>
            <a:off x="6444208" y="3861048"/>
            <a:ext cx="12241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u="sng" dirty="0" smtClean="0">
                <a:latin typeface="Times New Roman" pitchFamily="18" charset="0"/>
                <a:cs typeface="Times New Roman" pitchFamily="18" charset="0"/>
              </a:rPr>
              <a:t>x = -4</a:t>
            </a:r>
            <a:endParaRPr lang="cs-CZ" sz="26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ovéPole 75"/>
          <p:cNvSpPr txBox="1"/>
          <p:nvPr/>
        </p:nvSpPr>
        <p:spPr>
          <a:xfrm>
            <a:off x="5940152" y="4653136"/>
            <a:ext cx="216024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[x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= [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-4;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cs-CZ" sz="2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0" y="188640"/>
            <a:ext cx="2195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  </a:t>
            </a:r>
            <a:r>
              <a:rPr lang="cs-CZ" sz="2000" b="1" dirty="0" smtClean="0">
                <a:latin typeface="Comic Sans MS" pitchFamily="66" charset="0"/>
              </a:rPr>
              <a:t>Příklad č.3</a:t>
            </a:r>
            <a:endParaRPr lang="cs-CZ" sz="2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22" grpId="0" animBg="1"/>
      <p:bldP spid="39" grpId="0"/>
      <p:bldP spid="36" grpId="0" animBg="1"/>
      <p:bldP spid="43" grpId="0" animBg="1"/>
      <p:bldP spid="44" grpId="0" animBg="1"/>
      <p:bldP spid="56" grpId="0" animBg="1"/>
      <p:bldP spid="57" grpId="0" animBg="1"/>
      <p:bldP spid="58" grpId="0"/>
      <p:bldP spid="59" grpId="0"/>
      <p:bldP spid="60" grpId="0"/>
      <p:bldP spid="61" grpId="0"/>
      <p:bldP spid="62" grpId="0"/>
      <p:bldP spid="63" grpId="0"/>
      <p:bldP spid="31" grpId="0"/>
      <p:bldP spid="37" grpId="0"/>
      <p:bldP spid="50" grpId="0"/>
      <p:bldP spid="64" grpId="0"/>
      <p:bldP spid="65" grpId="0"/>
      <p:bldP spid="70" grpId="0"/>
      <p:bldP spid="71" grpId="0"/>
      <p:bldP spid="72" grpId="0"/>
      <p:bldP spid="73" grpId="0"/>
      <p:bldP spid="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179512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4" name="Zaoblený obdélník 73"/>
          <p:cNvSpPr/>
          <p:nvPr/>
        </p:nvSpPr>
        <p:spPr>
          <a:xfrm>
            <a:off x="395536" y="1988840"/>
            <a:ext cx="2520280" cy="936104"/>
          </a:xfrm>
          <a:prstGeom prst="roundRect">
            <a:avLst/>
          </a:prstGeom>
          <a:solidFill>
            <a:srgbClr val="CDDDAD"/>
          </a:solidFill>
          <a:ln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9265" name="Picture 1" descr="C:\Users\PC3\AppData\Local\Microsoft\Windows\Temporary Internet Files\Content.IE5\DFTQN1ZU\MC9003340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3353" y="908720"/>
            <a:ext cx="1520647" cy="1816913"/>
          </a:xfrm>
          <a:prstGeom prst="rect">
            <a:avLst/>
          </a:prstGeom>
          <a:noFill/>
        </p:spPr>
      </p:pic>
      <p:sp>
        <p:nvSpPr>
          <p:cNvPr id="22" name="Oválný popisek 21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0972"/>
              <a:gd name="adj2" fmla="val 31972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Uprav obě rovnice do tvaru </a:t>
            </a:r>
            <a:r>
              <a:rPr lang="cs-CZ" sz="2200" dirty="0" err="1" smtClean="0">
                <a:solidFill>
                  <a:srgbClr val="C00000"/>
                </a:solidFill>
                <a:latin typeface="Comic Sans MS" pitchFamily="66" charset="0"/>
              </a:rPr>
              <a:t>ax</a:t>
            </a:r>
            <a:r>
              <a:rPr lang="cs-CZ" sz="2200" dirty="0" smtClean="0">
                <a:solidFill>
                  <a:srgbClr val="C00000"/>
                </a:solidFill>
                <a:latin typeface="Comic Sans MS" pitchFamily="66" charset="0"/>
              </a:rPr>
              <a:t> + by = c 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:</a:t>
            </a:r>
            <a:r>
              <a:rPr lang="cs-CZ" sz="22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roznásob levou stranu a převeď na jednu stranu členy s neznámou.  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6" name="Oválný popisek 35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1819"/>
              <a:gd name="adj2" fmla="val 29989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u="sng" dirty="0" smtClean="0">
                <a:solidFill>
                  <a:schemeClr val="tx1"/>
                </a:solidFill>
                <a:latin typeface="Comic Sans MS" pitchFamily="66" charset="0"/>
              </a:rPr>
              <a:t>Kontrola: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4x + 5y = -7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2x + 3y = -3 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3" name="Oválný popisek 42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2321"/>
              <a:gd name="adj2" fmla="val 29989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Zvol si neznámou, 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kterou odstraníš. Vhodné bude odstranit neznámou </a:t>
            </a:r>
            <a:r>
              <a:rPr lang="cs-CZ" sz="2200" dirty="0" smtClean="0">
                <a:solidFill>
                  <a:srgbClr val="C00000"/>
                </a:solidFill>
                <a:latin typeface="Comic Sans MS" pitchFamily="66" charset="0"/>
              </a:rPr>
              <a:t>x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 tak, že druhou rovnici násobíš číslem </a:t>
            </a:r>
            <a:r>
              <a:rPr lang="cs-CZ" sz="2200" dirty="0" smtClean="0">
                <a:solidFill>
                  <a:srgbClr val="C00000"/>
                </a:solidFill>
                <a:latin typeface="Comic Sans MS" pitchFamily="66" charset="0"/>
              </a:rPr>
              <a:t>-2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6" name="Oválný popisek 55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2136"/>
              <a:gd name="adj2" fmla="val 28998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u="sng" dirty="0" smtClean="0">
                <a:solidFill>
                  <a:schemeClr val="tx1"/>
                </a:solidFill>
                <a:latin typeface="Comic Sans MS" pitchFamily="66" charset="0"/>
              </a:rPr>
              <a:t>Kontrola: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4x + 5y = -7</a:t>
            </a:r>
          </a:p>
          <a:p>
            <a:pPr marL="514350" indent="-514350" algn="ctr"/>
            <a:r>
              <a:rPr lang="cs-CZ" sz="2200" u="sng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-4x – 6y = 6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         -y = -1        </a:t>
            </a:r>
            <a:r>
              <a:rPr lang="cs-CZ" sz="2200" u="sng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y = 1</a:t>
            </a:r>
          </a:p>
        </p:txBody>
      </p:sp>
      <p:sp>
        <p:nvSpPr>
          <p:cNvPr id="57" name="Oválný popisek 56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1935"/>
              <a:gd name="adj2" fmla="val 2877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Vypočítej neznámou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x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dosazením vypočítané hodnoty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y = 1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do jedné z rovnic.</a:t>
            </a:r>
          </a:p>
          <a:p>
            <a:pPr marL="514350" indent="-514350" algn="ctr"/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0" y="188640"/>
            <a:ext cx="2195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  </a:t>
            </a:r>
            <a:r>
              <a:rPr lang="cs-CZ" sz="2000" b="1" dirty="0" smtClean="0">
                <a:latin typeface="Comic Sans MS" pitchFamily="66" charset="0"/>
              </a:rPr>
              <a:t>Příklad č.4</a:t>
            </a:r>
            <a:endParaRPr lang="cs-CZ" sz="2000" b="1" dirty="0"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395536" y="2060848"/>
            <a:ext cx="25202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4 ( x + 2 ) = 1 – 5y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3 ( y + 2 ) = 3 – 2x</a:t>
            </a:r>
          </a:p>
          <a:p>
            <a:endParaRPr lang="cs-CZ" dirty="0"/>
          </a:p>
        </p:txBody>
      </p:sp>
      <p:sp>
        <p:nvSpPr>
          <p:cNvPr id="45" name="Oválný popisek 44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1935"/>
              <a:gd name="adj2" fmla="val 28777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cs-CZ" sz="2200" u="sng" dirty="0" smtClean="0">
                <a:solidFill>
                  <a:schemeClr val="tx1"/>
                </a:solidFill>
                <a:latin typeface="Comic Sans MS" pitchFamily="66" charset="0"/>
              </a:rPr>
              <a:t>Kontrola: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3 (1 + 2) = 3 – 2x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9 = 3 – 2x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2x = -6    </a:t>
            </a:r>
            <a:r>
              <a:rPr lang="cs-CZ" sz="2200" u="sng" dirty="0" smtClean="0">
                <a:solidFill>
                  <a:schemeClr val="tx1"/>
                </a:solidFill>
                <a:latin typeface="Comic Sans MS" pitchFamily="66" charset="0"/>
              </a:rPr>
              <a:t>x = -3</a:t>
            </a:r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6" name="Oválný popisek 45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1935"/>
              <a:gd name="adj2" fmla="val 2877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Zapiš uspořádanou dvojici 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x;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, která 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je řešením soustavy lineárních rovnic.</a:t>
            </a:r>
          </a:p>
          <a:p>
            <a:pPr marL="514350" indent="-514350" algn="ctr"/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8" name="Oválný popisek 47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1935"/>
              <a:gd name="adj2" fmla="val 28777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cs-CZ" sz="2400" u="sng" dirty="0" smtClean="0">
                <a:solidFill>
                  <a:schemeClr val="tx1"/>
                </a:solidFill>
                <a:latin typeface="Comic Sans MS" pitchFamily="66" charset="0"/>
              </a:rPr>
              <a:t>Kontrola:</a:t>
            </a:r>
          </a:p>
          <a:p>
            <a:pPr marL="514350" indent="-514350" algn="ctr"/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x;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-3; 1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24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marL="514350" indent="-514350" algn="ctr"/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1" name="Oválný popisek 50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1935"/>
              <a:gd name="adj2" fmla="val 2877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Ověř si, že tato uspořádaná dvojice je řešením soustavy rovnic dosazením do obou lineárních rovnic.</a:t>
            </a:r>
          </a:p>
          <a:p>
            <a:pPr marL="514350" indent="-514350" algn="ctr"/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2" name="Oválný popisek 51"/>
          <p:cNvSpPr/>
          <p:nvPr/>
        </p:nvSpPr>
        <p:spPr>
          <a:xfrm>
            <a:off x="251520" y="404664"/>
            <a:ext cx="8064896" cy="1512168"/>
          </a:xfrm>
          <a:prstGeom prst="wedgeEllipseCallout">
            <a:avLst>
              <a:gd name="adj1" fmla="val 51935"/>
              <a:gd name="adj2" fmla="val 28777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cs-CZ" sz="2200" u="sng" dirty="0" smtClean="0">
                <a:solidFill>
                  <a:schemeClr val="tx1"/>
                </a:solidFill>
                <a:latin typeface="Comic Sans MS" pitchFamily="66" charset="0"/>
              </a:rPr>
              <a:t>Kontrola: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L</a:t>
            </a:r>
            <a:r>
              <a:rPr lang="cs-CZ" sz="2200" baseline="-250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1 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[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-3;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1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]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= -4   P</a:t>
            </a:r>
            <a:r>
              <a:rPr lang="cs-CZ" sz="2200" baseline="-250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1 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[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-3;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1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]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= -4   L</a:t>
            </a:r>
            <a:r>
              <a:rPr lang="cs-CZ" sz="2200" baseline="-250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1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= P</a:t>
            </a:r>
            <a:r>
              <a:rPr lang="cs-CZ" sz="2200" baseline="-250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1 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  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 L</a:t>
            </a:r>
            <a:r>
              <a:rPr lang="cs-CZ" sz="2200" baseline="-250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2 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[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-3;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1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]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= 9   P</a:t>
            </a:r>
            <a:r>
              <a:rPr lang="cs-CZ" sz="2200" baseline="-250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2 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[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-3;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1</a:t>
            </a:r>
            <a:r>
              <a:rPr lang="en-US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]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= 9    L</a:t>
            </a:r>
            <a:r>
              <a:rPr lang="cs-CZ" sz="2200" baseline="-250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2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= P</a:t>
            </a:r>
            <a:r>
              <a:rPr lang="cs-CZ" sz="2200" baseline="-250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2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 </a:t>
            </a:r>
            <a:endParaRPr lang="cs-CZ" sz="2400" u="sng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ctr"/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53" name="Picture 8" descr="C:\Users\PC3\AppData\Local\Microsoft\Windows\Temporary Internet Files\Content.IE5\DFTQN1ZU\MC90041363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5589240"/>
            <a:ext cx="646235" cy="8367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6" grpId="0" animBg="1"/>
      <p:bldP spid="43" grpId="0" animBg="1"/>
      <p:bldP spid="56" grpId="0" animBg="1"/>
      <p:bldP spid="57" grpId="0" animBg="1"/>
      <p:bldP spid="45" grpId="0" animBg="1"/>
      <p:bldP spid="46" grpId="0" animBg="1"/>
      <p:bldP spid="48" grpId="0" animBg="1"/>
      <p:bldP spid="51" grpId="0" animBg="1"/>
      <p:bldP spid="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aoblený obdélník 23"/>
          <p:cNvSpPr/>
          <p:nvPr/>
        </p:nvSpPr>
        <p:spPr>
          <a:xfrm>
            <a:off x="179512" y="548680"/>
            <a:ext cx="8784976" cy="5976664"/>
          </a:xfrm>
          <a:prstGeom prst="roundRect">
            <a:avLst>
              <a:gd name="adj" fmla="val 4155"/>
            </a:avLst>
          </a:prstGeom>
          <a:solidFill>
            <a:schemeClr val="bg1"/>
          </a:solidFill>
          <a:ln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4766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sz="2800" u="sng" dirty="0" smtClean="0">
                <a:latin typeface="Comic Sans MS" pitchFamily="66" charset="0"/>
              </a:rPr>
              <a:t>Řeš samostatně do sešitu (výsledky se zobrazí po kliknutí na příklad):</a:t>
            </a:r>
            <a:endParaRPr lang="cs-CZ" sz="2800" u="sng" dirty="0">
              <a:latin typeface="Comic Sans MS" pitchFamily="66" charset="0"/>
            </a:endParaRPr>
          </a:p>
        </p:txBody>
      </p:sp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4686300" y="4945063"/>
          <a:ext cx="277813" cy="534987"/>
        </p:xfrm>
        <a:graphic>
          <a:graphicData uri="http://schemas.openxmlformats.org/presentationml/2006/ole">
            <p:oleObj spid="_x0000_s134147" name="Rovnice" r:id="rId3" imgW="114120" imgH="215640" progId="Equation.3">
              <p:embed/>
            </p:oleObj>
          </a:graphicData>
        </a:graphic>
      </p:graphicFrame>
      <p:sp>
        <p:nvSpPr>
          <p:cNvPr id="15" name="Zaoblený obdélník 14"/>
          <p:cNvSpPr/>
          <p:nvPr/>
        </p:nvSpPr>
        <p:spPr>
          <a:xfrm>
            <a:off x="251520" y="620688"/>
            <a:ext cx="2736304" cy="13681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0,5x + y = 36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3x + y – 96 = 0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323528" y="1772816"/>
            <a:ext cx="2448272" cy="648072"/>
          </a:xfrm>
          <a:prstGeom prst="rect">
            <a:avLst/>
          </a:prstGeom>
          <a:solidFill>
            <a:srgbClr val="CDDD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x;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 = 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24;24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endParaRPr lang="cs-CZ" sz="2400" u="sng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251520" y="2492896"/>
            <a:ext cx="2736304" cy="136815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7x + 5y = 0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10-3(x+y) =16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323528" y="3717032"/>
            <a:ext cx="2448272" cy="648072"/>
          </a:xfrm>
          <a:prstGeom prst="rect">
            <a:avLst/>
          </a:prstGeom>
          <a:solidFill>
            <a:srgbClr val="CDDD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x;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 = 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5;-7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endParaRPr lang="cs-CZ" sz="2400" u="sng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251520" y="4509120"/>
            <a:ext cx="2736304" cy="13681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3,5x – y = 5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x + 2y + 10 =0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323528" y="5733256"/>
            <a:ext cx="2448272" cy="648072"/>
          </a:xfrm>
          <a:prstGeom prst="rect">
            <a:avLst/>
          </a:prstGeom>
          <a:solidFill>
            <a:srgbClr val="CDDD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x;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 = 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0;-5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endParaRPr lang="cs-CZ" sz="2400" u="sng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8" name="Zaoblený obdélník 27"/>
          <p:cNvSpPr/>
          <p:nvPr/>
        </p:nvSpPr>
        <p:spPr>
          <a:xfrm>
            <a:off x="3203848" y="620688"/>
            <a:ext cx="2808312" cy="136815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11 + 6y = -7x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1 - 1x = 1,5y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9" name="Zaoblený obdélník 28"/>
          <p:cNvSpPr/>
          <p:nvPr/>
        </p:nvSpPr>
        <p:spPr>
          <a:xfrm>
            <a:off x="6228184" y="620688"/>
            <a:ext cx="2664296" cy="13681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y + 3x = -1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3x – y = -5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1" name="Zaoblený obdélník 30"/>
          <p:cNvSpPr/>
          <p:nvPr/>
        </p:nvSpPr>
        <p:spPr>
          <a:xfrm>
            <a:off x="6228184" y="2492896"/>
            <a:ext cx="2664296" cy="136815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x + 2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– 3y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= 0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y = 0,5x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2" name="Zaoblený obdélník 31"/>
          <p:cNvSpPr/>
          <p:nvPr/>
        </p:nvSpPr>
        <p:spPr>
          <a:xfrm>
            <a:off x="3203848" y="4509120"/>
            <a:ext cx="2808312" cy="136815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3 – y = 5x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3y – 2x - 9 = 0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3" name="Zaoblený obdélník 32"/>
          <p:cNvSpPr/>
          <p:nvPr/>
        </p:nvSpPr>
        <p:spPr>
          <a:xfrm>
            <a:off x="6228184" y="4509120"/>
            <a:ext cx="2664296" cy="13681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2x – 33 = y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4x - 14y </a:t>
            </a:r>
            <a:r>
              <a:rPr lang="cs-CZ" sz="2800" smtClean="0">
                <a:solidFill>
                  <a:schemeClr val="tx1"/>
                </a:solidFill>
                <a:latin typeface="Comic Sans MS" pitchFamily="66" charset="0"/>
              </a:rPr>
              <a:t>= </a:t>
            </a:r>
            <a:r>
              <a:rPr lang="cs-CZ" sz="2800" smtClean="0">
                <a:solidFill>
                  <a:schemeClr val="tx1"/>
                </a:solidFill>
                <a:latin typeface="Comic Sans MS" pitchFamily="66" charset="0"/>
              </a:rPr>
              <a:t>42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Obdélník 33"/>
          <p:cNvSpPr/>
          <p:nvPr/>
        </p:nvSpPr>
        <p:spPr>
          <a:xfrm>
            <a:off x="3347864" y="1772816"/>
            <a:ext cx="2448272" cy="648072"/>
          </a:xfrm>
          <a:prstGeom prst="rect">
            <a:avLst/>
          </a:prstGeom>
          <a:solidFill>
            <a:srgbClr val="CDDD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x;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 = 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-5;4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endParaRPr lang="cs-CZ" sz="2400" u="sng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0" name="Zaoblený obdélník 29"/>
          <p:cNvSpPr/>
          <p:nvPr/>
        </p:nvSpPr>
        <p:spPr>
          <a:xfrm>
            <a:off x="3203848" y="2492896"/>
            <a:ext cx="2808312" cy="13681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2(x+3) = 4y+13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x + 1 = y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6372200" y="1772816"/>
            <a:ext cx="2448272" cy="648072"/>
          </a:xfrm>
          <a:prstGeom prst="rect">
            <a:avLst/>
          </a:prstGeom>
          <a:solidFill>
            <a:srgbClr val="CDDD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x;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 = 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-1;2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endParaRPr lang="cs-CZ" sz="2400" u="sng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3347864" y="3717032"/>
            <a:ext cx="2448272" cy="648072"/>
          </a:xfrm>
          <a:prstGeom prst="rect">
            <a:avLst/>
          </a:prstGeom>
          <a:solidFill>
            <a:srgbClr val="CDDD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000" dirty="0" smtClean="0">
                <a:solidFill>
                  <a:srgbClr val="C00000"/>
                </a:solidFill>
                <a:latin typeface="Comic Sans MS" pitchFamily="66" charset="0"/>
              </a:rPr>
              <a:t>x;</a:t>
            </a:r>
            <a:r>
              <a:rPr lang="en-US" sz="20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000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en-US" sz="2000" dirty="0" smtClean="0">
                <a:solidFill>
                  <a:srgbClr val="C00000"/>
                </a:solidFill>
                <a:latin typeface="Comic Sans MS" pitchFamily="66" charset="0"/>
              </a:rPr>
              <a:t>] = [</a:t>
            </a:r>
            <a:r>
              <a:rPr lang="cs-CZ" sz="2000" dirty="0" smtClean="0">
                <a:solidFill>
                  <a:srgbClr val="C00000"/>
                </a:solidFill>
                <a:latin typeface="Comic Sans MS" pitchFamily="66" charset="0"/>
              </a:rPr>
              <a:t>-5,5;-4,5</a:t>
            </a:r>
            <a:r>
              <a:rPr lang="en-US" sz="20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endParaRPr lang="cs-CZ" sz="2000" u="sng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6372200" y="3717032"/>
            <a:ext cx="2448272" cy="648072"/>
          </a:xfrm>
          <a:prstGeom prst="rect">
            <a:avLst/>
          </a:prstGeom>
          <a:solidFill>
            <a:srgbClr val="CDDD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x;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 = 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4;2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endParaRPr lang="cs-CZ" sz="2400" u="sng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3347864" y="5733256"/>
            <a:ext cx="2448272" cy="648072"/>
          </a:xfrm>
          <a:prstGeom prst="rect">
            <a:avLst/>
          </a:prstGeom>
          <a:solidFill>
            <a:srgbClr val="CDDD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x;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 = 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0;3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endParaRPr lang="cs-CZ" sz="2400" u="sng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9" name="Obdélník 38"/>
          <p:cNvSpPr/>
          <p:nvPr/>
        </p:nvSpPr>
        <p:spPr>
          <a:xfrm>
            <a:off x="6372200" y="5733256"/>
            <a:ext cx="2448272" cy="648072"/>
          </a:xfrm>
          <a:prstGeom prst="rect">
            <a:avLst/>
          </a:prstGeom>
          <a:solidFill>
            <a:srgbClr val="CDDD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x;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 = [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17,5;2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]</a:t>
            </a:r>
            <a:endParaRPr lang="cs-CZ" sz="2400" u="sng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7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8235</TotalTime>
  <Words>1221</Words>
  <Application>Microsoft Office PowerPoint</Application>
  <PresentationFormat>Předvádění na obrazovce (4:3)</PresentationFormat>
  <Paragraphs>183</Paragraphs>
  <Slides>8</Slides>
  <Notes>3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sady Office</vt:lpstr>
      <vt:lpstr>Rovnice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177</cp:revision>
  <dcterms:created xsi:type="dcterms:W3CDTF">2012-09-23T08:27:50Z</dcterms:created>
  <dcterms:modified xsi:type="dcterms:W3CDTF">2013-02-16T18:06:15Z</dcterms:modified>
</cp:coreProperties>
</file>