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5" r:id="rId2"/>
    <p:sldId id="266" r:id="rId3"/>
    <p:sldId id="257" r:id="rId4"/>
    <p:sldId id="272" r:id="rId5"/>
    <p:sldId id="274" r:id="rId6"/>
    <p:sldId id="275" r:id="rId7"/>
    <p:sldId id="278" r:id="rId8"/>
    <p:sldId id="277" r:id="rId9"/>
    <p:sldId id="276" r:id="rId10"/>
    <p:sldId id="279" r:id="rId11"/>
    <p:sldId id="280" r:id="rId12"/>
    <p:sldId id="281" r:id="rId13"/>
    <p:sldId id="282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26.wmf"/><Relationship Id="rId1" Type="http://schemas.openxmlformats.org/officeDocument/2006/relationships/image" Target="../media/image32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26.wmf"/><Relationship Id="rId1" Type="http://schemas.openxmlformats.org/officeDocument/2006/relationships/image" Target="../media/image38.wmf"/><Relationship Id="rId4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fld id="{564E806F-E598-4A85-A856-C49964A6A22B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F3FD7-F0B7-46AE-BF2C-EF14811C6E41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fld id="{564E806F-E598-4A85-A856-C49964A6A22B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F3FD7-F0B7-46AE-BF2C-EF14811C6E41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fld id="{564E806F-E598-4A85-A856-C49964A6A22B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F3FD7-F0B7-46AE-BF2C-EF14811C6E41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fld id="{564E806F-E598-4A85-A856-C49964A6A22B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F3FD7-F0B7-46AE-BF2C-EF14811C6E41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fld id="{564E806F-E598-4A85-A856-C49964A6A22B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F3FD7-F0B7-46AE-BF2C-EF14811C6E41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4" Type="http://schemas.openxmlformats.org/officeDocument/2006/relationships/oleObject" Target="../embeddings/oleObject3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83568" y="332656"/>
            <a:ext cx="792088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Sečti lomené výrazy a urči podmínky</a:t>
            </a: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395536" y="1412776"/>
          <a:ext cx="2909888" cy="1152525"/>
        </p:xfrm>
        <a:graphic>
          <a:graphicData uri="http://schemas.openxmlformats.org/presentationml/2006/ole">
            <p:oleObj spid="_x0000_s84994" name="Rovnice" r:id="rId3" imgW="1015920" imgH="393480" progId="Equation.3">
              <p:embed/>
            </p:oleObj>
          </a:graphicData>
        </a:graphic>
      </p:graphicFrame>
      <p:sp>
        <p:nvSpPr>
          <p:cNvPr id="6" name="Zaoblený obdélník 5"/>
          <p:cNvSpPr/>
          <p:nvPr/>
        </p:nvSpPr>
        <p:spPr>
          <a:xfrm>
            <a:off x="2195736" y="1412776"/>
            <a:ext cx="1008112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84995" name="Rovnice" r:id="rId4" imgW="114120" imgH="215640" progId="Equation.3">
              <p:embed/>
            </p:oleObj>
          </a:graphicData>
        </a:graphic>
      </p:graphicFrame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395536" y="3068960"/>
          <a:ext cx="3603625" cy="1227137"/>
        </p:xfrm>
        <a:graphic>
          <a:graphicData uri="http://schemas.openxmlformats.org/presentationml/2006/ole">
            <p:oleObj spid="_x0000_s84996" name="Rovnice" r:id="rId5" imgW="1257120" imgH="419040" progId="Equation.3">
              <p:embed/>
            </p:oleObj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395536" y="4797152"/>
          <a:ext cx="3714750" cy="1152525"/>
        </p:xfrm>
        <a:graphic>
          <a:graphicData uri="http://schemas.openxmlformats.org/presentationml/2006/ole">
            <p:oleObj spid="_x0000_s84997" name="Rovnice" r:id="rId6" imgW="1295280" imgH="393480" progId="Equation.3">
              <p:embed/>
            </p:oleObj>
          </a:graphicData>
        </a:graphic>
      </p:graphicFrame>
      <p:sp>
        <p:nvSpPr>
          <p:cNvPr id="12" name="Zaoblený obdélník 11"/>
          <p:cNvSpPr/>
          <p:nvPr/>
        </p:nvSpPr>
        <p:spPr>
          <a:xfrm>
            <a:off x="2699792" y="4797152"/>
            <a:ext cx="1296144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>
            <a:off x="2195736" y="2060848"/>
            <a:ext cx="1008112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aoblený obdélník 13"/>
          <p:cNvSpPr/>
          <p:nvPr/>
        </p:nvSpPr>
        <p:spPr>
          <a:xfrm>
            <a:off x="2267744" y="3140968"/>
            <a:ext cx="1584176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Zaoblený obdélník 15"/>
          <p:cNvSpPr/>
          <p:nvPr/>
        </p:nvSpPr>
        <p:spPr>
          <a:xfrm>
            <a:off x="2267744" y="3789040"/>
            <a:ext cx="1584176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Zaoblený obdélník 16"/>
          <p:cNvSpPr/>
          <p:nvPr/>
        </p:nvSpPr>
        <p:spPr>
          <a:xfrm>
            <a:off x="2699792" y="5445224"/>
            <a:ext cx="1296144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6372072" y="1556792"/>
            <a:ext cx="11304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600" i="1" dirty="0" smtClean="0">
                <a:latin typeface="Times New Roman" pitchFamily="18" charset="0"/>
                <a:cs typeface="Times New Roman" pitchFamily="18" charset="0"/>
              </a:rPr>
              <a:t>a ≠ 0</a:t>
            </a:r>
            <a:endParaRPr lang="cs-CZ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5791658" y="3429000"/>
            <a:ext cx="24352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600" i="1" dirty="0" smtClean="0">
                <a:latin typeface="Times New Roman" pitchFamily="18" charset="0"/>
                <a:cs typeface="Times New Roman" pitchFamily="18" charset="0"/>
              </a:rPr>
              <a:t>b ≠ 0; c ≠ 0 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5791658" y="5229200"/>
            <a:ext cx="24352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600" i="1" dirty="0" smtClean="0">
                <a:latin typeface="Times New Roman" pitchFamily="18" charset="0"/>
                <a:cs typeface="Times New Roman" pitchFamily="18" charset="0"/>
              </a:rPr>
              <a:t>c ≠ 0; d ≠ 0 </a:t>
            </a:r>
          </a:p>
        </p:txBody>
      </p:sp>
      <p:sp>
        <p:nvSpPr>
          <p:cNvPr id="22" name="Zaoblený obdélník 21"/>
          <p:cNvSpPr/>
          <p:nvPr/>
        </p:nvSpPr>
        <p:spPr>
          <a:xfrm>
            <a:off x="5868144" y="1628800"/>
            <a:ext cx="2160240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Zaoblený obdélník 22"/>
          <p:cNvSpPr/>
          <p:nvPr/>
        </p:nvSpPr>
        <p:spPr>
          <a:xfrm>
            <a:off x="5868144" y="3501008"/>
            <a:ext cx="2160240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Zaoblený obdélník 23"/>
          <p:cNvSpPr/>
          <p:nvPr/>
        </p:nvSpPr>
        <p:spPr>
          <a:xfrm>
            <a:off x="5868144" y="5373216"/>
            <a:ext cx="2160240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22" grpId="0" animBg="1"/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válný popisek 61"/>
          <p:cNvSpPr/>
          <p:nvPr/>
        </p:nvSpPr>
        <p:spPr>
          <a:xfrm>
            <a:off x="1619672" y="3717032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Zlomková čára vlastně zastupuje závorku…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83568" y="332656"/>
            <a:ext cx="792088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 Odčítání lomených výrazů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40968" name="Picture 8" descr="C:\Users\PC3\AppData\Local\Microsoft\Windows\Temporary Internet Files\Content.IE5\70YSG2C6\MC90021522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140968"/>
            <a:ext cx="1807734" cy="1584176"/>
          </a:xfrm>
          <a:prstGeom prst="rect">
            <a:avLst/>
          </a:prstGeom>
          <a:noFill/>
        </p:spPr>
      </p:pic>
      <p:sp>
        <p:nvSpPr>
          <p:cNvPr id="21" name="Oválný popisek 20"/>
          <p:cNvSpPr/>
          <p:nvPr/>
        </p:nvSpPr>
        <p:spPr>
          <a:xfrm>
            <a:off x="1619672" y="3717032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takže je-li před zlomkovou čárou mínus,  umístíme čitatele do závorky.</a:t>
            </a:r>
          </a:p>
        </p:txBody>
      </p:sp>
      <p:graphicFrame>
        <p:nvGraphicFramePr>
          <p:cNvPr id="40972" name="Object 12"/>
          <p:cNvGraphicFramePr>
            <a:graphicFrameLocks noChangeAspect="1"/>
          </p:cNvGraphicFramePr>
          <p:nvPr/>
        </p:nvGraphicFramePr>
        <p:xfrm>
          <a:off x="1475656" y="1556792"/>
          <a:ext cx="1817687" cy="1089025"/>
        </p:xfrm>
        <a:graphic>
          <a:graphicData uri="http://schemas.openxmlformats.org/presentationml/2006/ole">
            <p:oleObj spid="_x0000_s86018" name="Rovnice" r:id="rId5" imgW="711000" imgH="419040" progId="Equation.3">
              <p:embed/>
            </p:oleObj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3347864" y="1484784"/>
          <a:ext cx="2144712" cy="1179513"/>
        </p:xfrm>
        <a:graphic>
          <a:graphicData uri="http://schemas.openxmlformats.org/presentationml/2006/ole">
            <p:oleObj spid="_x0000_s86019" name="Rovnice" r:id="rId6" imgW="812520" imgH="444240" progId="Equation.3">
              <p:embed/>
            </p:oleObj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5436096" y="1484784"/>
          <a:ext cx="2144712" cy="1179513"/>
        </p:xfrm>
        <a:graphic>
          <a:graphicData uri="http://schemas.openxmlformats.org/presentationml/2006/ole">
            <p:oleObj spid="_x0000_s86020" name="Rovnice" r:id="rId7" imgW="812520" imgH="444240" progId="Equation.3">
              <p:embed/>
            </p:oleObj>
          </a:graphicData>
        </a:graphic>
      </p:graphicFrame>
      <p:sp>
        <p:nvSpPr>
          <p:cNvPr id="59" name="Oválný popisek 58"/>
          <p:cNvSpPr/>
          <p:nvPr/>
        </p:nvSpPr>
        <p:spPr>
          <a:xfrm>
            <a:off x="1619672" y="3717032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Při odstranění závorky změníme znaménka u členů v závorce.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1" name="Oválný popisek 60"/>
          <p:cNvSpPr/>
          <p:nvPr/>
        </p:nvSpPr>
        <p:spPr>
          <a:xfrm>
            <a:off x="1619672" y="3717032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Jinak postupujeme stejně jako </a:t>
            </a:r>
          </a:p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u sčítání.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683568" y="5157192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Nesmíme zapomenout na podmínky řešitelnosti: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8028384" y="4919008"/>
            <a:ext cx="7920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0" dirty="0" smtClean="0">
                <a:solidFill>
                  <a:srgbClr val="C00000"/>
                </a:solidFill>
                <a:latin typeface="AR HERMANN" pitchFamily="2" charset="0"/>
              </a:rPr>
              <a:t>!</a:t>
            </a:r>
            <a:endParaRPr lang="cs-CZ" sz="12000" dirty="0">
              <a:solidFill>
                <a:srgbClr val="C00000"/>
              </a:solidFill>
              <a:latin typeface="AR HERMANN" pitchFamily="2" charset="0"/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4303126" y="5661248"/>
            <a:ext cx="8723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y ≠ 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 flipH="1">
            <a:off x="1979712" y="1484784"/>
            <a:ext cx="216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(</a:t>
            </a:r>
            <a:endParaRPr lang="cs-CZ" sz="3200" dirty="0"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2843808" y="1484784"/>
            <a:ext cx="216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)</a:t>
            </a:r>
            <a:endParaRPr lang="cs-CZ" sz="3200" dirty="0"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Přímá spojovací šipka 35"/>
          <p:cNvCxnSpPr/>
          <p:nvPr/>
        </p:nvCxnSpPr>
        <p:spPr>
          <a:xfrm flipH="1" flipV="1">
            <a:off x="2051720" y="2276872"/>
            <a:ext cx="1008112" cy="115212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59" grpId="0" animBg="1"/>
      <p:bldP spid="61" grpId="0" animBg="1"/>
      <p:bldP spid="63" grpId="0"/>
      <p:bldP spid="27" grpId="0"/>
      <p:bldP spid="28" grpId="0"/>
      <p:bldP spid="29" grpId="0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délník 19"/>
          <p:cNvSpPr/>
          <p:nvPr/>
        </p:nvSpPr>
        <p:spPr>
          <a:xfrm>
            <a:off x="7380312" y="3356992"/>
            <a:ext cx="12650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i="1" dirty="0" smtClean="0">
                <a:latin typeface="Times New Roman" pitchFamily="18" charset="0"/>
                <a:cs typeface="Times New Roman" pitchFamily="18" charset="0"/>
              </a:rPr>
              <a:t>b ≠ -1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83568" y="332656"/>
            <a:ext cx="792088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Odečti lomené výrazy a urči podmínky</a:t>
            </a: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539552" y="1412776"/>
          <a:ext cx="6120680" cy="1058927"/>
        </p:xfrm>
        <a:graphic>
          <a:graphicData uri="http://schemas.openxmlformats.org/presentationml/2006/ole">
            <p:oleObj spid="_x0000_s91138" name="Rovnice" r:id="rId3" imgW="2476440" imgH="419040" progId="Equation.3">
              <p:embed/>
            </p:oleObj>
          </a:graphicData>
        </a:graphic>
      </p:graphicFrame>
      <p:sp>
        <p:nvSpPr>
          <p:cNvPr id="6" name="Zaoblený obdélník 5"/>
          <p:cNvSpPr/>
          <p:nvPr/>
        </p:nvSpPr>
        <p:spPr>
          <a:xfrm>
            <a:off x="2843808" y="1412776"/>
            <a:ext cx="2376264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91139" name="Rovnice" r:id="rId4" imgW="114120" imgH="215640" progId="Equation.3">
              <p:embed/>
            </p:oleObj>
          </a:graphicData>
        </a:graphic>
      </p:graphicFrame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467544" y="3068960"/>
          <a:ext cx="6359079" cy="1077810"/>
        </p:xfrm>
        <a:graphic>
          <a:graphicData uri="http://schemas.openxmlformats.org/presentationml/2006/ole">
            <p:oleObj spid="_x0000_s91140" name="Rovnice" r:id="rId5" imgW="2679480" imgH="444240" progId="Equation.3">
              <p:embed/>
            </p:oleObj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395536" y="4797152"/>
          <a:ext cx="6264696" cy="1060179"/>
        </p:xfrm>
        <a:graphic>
          <a:graphicData uri="http://schemas.openxmlformats.org/presentationml/2006/ole">
            <p:oleObj spid="_x0000_s91141" name="Rovnice" r:id="rId6" imgW="2374560" imgH="393480" progId="Equation.3">
              <p:embed/>
            </p:oleObj>
          </a:graphicData>
        </a:graphic>
      </p:graphicFrame>
      <p:sp>
        <p:nvSpPr>
          <p:cNvPr id="12" name="Zaoblený obdélník 11"/>
          <p:cNvSpPr/>
          <p:nvPr/>
        </p:nvSpPr>
        <p:spPr>
          <a:xfrm>
            <a:off x="2555776" y="4797152"/>
            <a:ext cx="1656184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>
            <a:off x="2843808" y="2060848"/>
            <a:ext cx="2376264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aoblený obdélník 13"/>
          <p:cNvSpPr/>
          <p:nvPr/>
        </p:nvSpPr>
        <p:spPr>
          <a:xfrm>
            <a:off x="7380312" y="3356992"/>
            <a:ext cx="1224136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Zaoblený obdélník 15"/>
          <p:cNvSpPr/>
          <p:nvPr/>
        </p:nvSpPr>
        <p:spPr>
          <a:xfrm>
            <a:off x="3059832" y="3717032"/>
            <a:ext cx="1656184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Zaoblený obdélník 16"/>
          <p:cNvSpPr/>
          <p:nvPr/>
        </p:nvSpPr>
        <p:spPr>
          <a:xfrm>
            <a:off x="2555776" y="5373216"/>
            <a:ext cx="1656184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7380312" y="1556793"/>
            <a:ext cx="12961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i="1" dirty="0" smtClean="0">
                <a:latin typeface="Times New Roman" pitchFamily="18" charset="0"/>
                <a:cs typeface="Times New Roman" pitchFamily="18" charset="0"/>
              </a:rPr>
              <a:t>x ≠ 0</a:t>
            </a:r>
            <a:endParaRPr lang="cs-CZ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6732240" y="5949280"/>
            <a:ext cx="21868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i="1" dirty="0" smtClean="0">
                <a:latin typeface="Times New Roman" pitchFamily="18" charset="0"/>
                <a:cs typeface="Times New Roman" pitchFamily="18" charset="0"/>
              </a:rPr>
              <a:t>c ≠ 0; d ≠ 0 </a:t>
            </a:r>
          </a:p>
        </p:txBody>
      </p:sp>
      <p:sp>
        <p:nvSpPr>
          <p:cNvPr id="22" name="Zaoblený obdélník 21"/>
          <p:cNvSpPr/>
          <p:nvPr/>
        </p:nvSpPr>
        <p:spPr>
          <a:xfrm>
            <a:off x="7380312" y="1628800"/>
            <a:ext cx="1188640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Zaoblený obdélník 22"/>
          <p:cNvSpPr/>
          <p:nvPr/>
        </p:nvSpPr>
        <p:spPr>
          <a:xfrm>
            <a:off x="4572000" y="4797152"/>
            <a:ext cx="792088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Zaoblený obdélník 23"/>
          <p:cNvSpPr/>
          <p:nvPr/>
        </p:nvSpPr>
        <p:spPr>
          <a:xfrm>
            <a:off x="3059832" y="3068960"/>
            <a:ext cx="1656184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Zaoblený obdélník 24"/>
          <p:cNvSpPr/>
          <p:nvPr/>
        </p:nvSpPr>
        <p:spPr>
          <a:xfrm>
            <a:off x="5580112" y="1412776"/>
            <a:ext cx="1008112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Zaoblený obdélník 25"/>
          <p:cNvSpPr/>
          <p:nvPr/>
        </p:nvSpPr>
        <p:spPr>
          <a:xfrm>
            <a:off x="5580112" y="2060848"/>
            <a:ext cx="1008112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Zaoblený obdélník 26"/>
          <p:cNvSpPr/>
          <p:nvPr/>
        </p:nvSpPr>
        <p:spPr>
          <a:xfrm>
            <a:off x="5148064" y="3068960"/>
            <a:ext cx="1656184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Zaoblený obdélník 27"/>
          <p:cNvSpPr/>
          <p:nvPr/>
        </p:nvSpPr>
        <p:spPr>
          <a:xfrm>
            <a:off x="5148064" y="3717032"/>
            <a:ext cx="1656184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Zaoblený obdélník 28"/>
          <p:cNvSpPr/>
          <p:nvPr/>
        </p:nvSpPr>
        <p:spPr>
          <a:xfrm>
            <a:off x="4572000" y="5373216"/>
            <a:ext cx="792088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Zaoblený obdélník 29"/>
          <p:cNvSpPr/>
          <p:nvPr/>
        </p:nvSpPr>
        <p:spPr>
          <a:xfrm>
            <a:off x="6660232" y="6021288"/>
            <a:ext cx="2088232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Zaoblený obdélník 30"/>
          <p:cNvSpPr/>
          <p:nvPr/>
        </p:nvSpPr>
        <p:spPr>
          <a:xfrm>
            <a:off x="5796136" y="4797152"/>
            <a:ext cx="792088" cy="108012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Číslo a proměnná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Lomené výrazy – sčítání a odčítání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VY_32_INOVACE_07.05.KUB.MA.9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18. 11. 2012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683568" y="332656"/>
            <a:ext cx="792088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 Sčítání lomených výrazů se stejnými jmenovateli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539552" y="5877272"/>
            <a:ext cx="81307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Sečteme jejich čitatele a jmenovatele opíšeme.</a:t>
            </a:r>
            <a:endParaRPr lang="cs-CZ" sz="2800" dirty="0">
              <a:latin typeface="Comic Sans MS" pitchFamily="66" charset="0"/>
            </a:endParaRPr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2771801" y="4365104"/>
          <a:ext cx="3960440" cy="1148360"/>
        </p:xfrm>
        <a:graphic>
          <a:graphicData uri="http://schemas.openxmlformats.org/presentationml/2006/ole">
            <p:oleObj spid="_x0000_s40961" name="Rovnice" r:id="rId4" imgW="1384200" imgH="393480" progId="Equation.3">
              <p:embed/>
            </p:oleObj>
          </a:graphicData>
        </a:graphic>
      </p:graphicFrame>
      <p:pic>
        <p:nvPicPr>
          <p:cNvPr id="40968" name="Picture 8" descr="C:\Users\PC3\AppData\Local\Microsoft\Windows\Temporary Internet Files\Content.IE5\70YSG2C6\MC900215228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276872"/>
            <a:ext cx="1807734" cy="1584176"/>
          </a:xfrm>
          <a:prstGeom prst="rect">
            <a:avLst/>
          </a:prstGeom>
          <a:noFill/>
        </p:spPr>
      </p:pic>
      <p:sp>
        <p:nvSpPr>
          <p:cNvPr id="21" name="Oválný popisek 20"/>
          <p:cNvSpPr/>
          <p:nvPr/>
        </p:nvSpPr>
        <p:spPr>
          <a:xfrm>
            <a:off x="1835696" y="2636912"/>
            <a:ext cx="7020272" cy="1589411"/>
          </a:xfrm>
          <a:prstGeom prst="wedgeEllipseCallout">
            <a:avLst>
              <a:gd name="adj1" fmla="val -49595"/>
              <a:gd name="adj2" fmla="val -36710"/>
            </a:avLst>
          </a:prstGeom>
          <a:solidFill>
            <a:schemeClr val="accent3">
              <a:lumMod val="75000"/>
              <a:alpha val="44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Vzpomeň si na sčítání zlomků se stejným jmenovatelem.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40972" name="Object 12"/>
          <p:cNvGraphicFramePr>
            <a:graphicFrameLocks noChangeAspect="1"/>
          </p:cNvGraphicFramePr>
          <p:nvPr/>
        </p:nvGraphicFramePr>
        <p:xfrm>
          <a:off x="2339752" y="1052736"/>
          <a:ext cx="2014538" cy="1223962"/>
        </p:xfrm>
        <a:graphic>
          <a:graphicData uri="http://schemas.openxmlformats.org/presentationml/2006/ole">
            <p:oleObj spid="_x0000_s40972" name="Rovnice" r:id="rId6" imgW="660240" imgH="393480" progId="Equation.3">
              <p:embed/>
            </p:oleObj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4788024" y="1052736"/>
          <a:ext cx="2736303" cy="1285233"/>
        </p:xfrm>
        <a:graphic>
          <a:graphicData uri="http://schemas.openxmlformats.org/presentationml/2006/ole">
            <p:oleObj spid="_x0000_s40973" name="Rovnice" r:id="rId7" imgW="838080" imgH="393480" progId="Equation.3">
              <p:embed/>
            </p:oleObj>
          </a:graphicData>
        </a:graphic>
      </p:graphicFrame>
      <p:sp>
        <p:nvSpPr>
          <p:cNvPr id="27" name="TextovéPole 26"/>
          <p:cNvSpPr txBox="1"/>
          <p:nvPr/>
        </p:nvSpPr>
        <p:spPr>
          <a:xfrm>
            <a:off x="4283968" y="1124744"/>
            <a:ext cx="720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0" dirty="0" smtClean="0">
                <a:latin typeface="AR BERKLEY" pitchFamily="2" charset="0"/>
              </a:rPr>
              <a:t>?</a:t>
            </a:r>
            <a:endParaRPr lang="cs-CZ" sz="8000" dirty="0">
              <a:latin typeface="AR BERKLEY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20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8640"/>
            <a:ext cx="1594520" cy="792088"/>
          </a:xfrm>
        </p:spPr>
        <p:txBody>
          <a:bodyPr/>
          <a:lstStyle/>
          <a:p>
            <a:pPr>
              <a:buNone/>
            </a:pPr>
            <a:r>
              <a:rPr lang="cs-CZ" u="sng" dirty="0" smtClean="0">
                <a:latin typeface="Comic Sans MS" pitchFamily="66" charset="0"/>
              </a:rPr>
              <a:t>Sečti:</a:t>
            </a:r>
            <a:endParaRPr lang="cs-CZ" u="sng" dirty="0">
              <a:latin typeface="Comic Sans MS" pitchFamily="66" charset="0"/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467544" y="1124744"/>
          <a:ext cx="2192338" cy="976313"/>
        </p:xfrm>
        <a:graphic>
          <a:graphicData uri="http://schemas.openxmlformats.org/presentationml/2006/ole">
            <p:oleObj spid="_x0000_s63490" name="Rovnice" r:id="rId3" imgW="901440" imgH="393480" progId="Equation.3">
              <p:embed/>
            </p:oleObj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395536" y="2852936"/>
          <a:ext cx="2286000" cy="976313"/>
        </p:xfrm>
        <a:graphic>
          <a:graphicData uri="http://schemas.openxmlformats.org/presentationml/2006/ole">
            <p:oleObj spid="_x0000_s63491" name="Rovnice" r:id="rId4" imgW="939600" imgH="393480" progId="Equation.3">
              <p:embed/>
            </p:oleObj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467544" y="4725144"/>
          <a:ext cx="2286000" cy="976312"/>
        </p:xfrm>
        <a:graphic>
          <a:graphicData uri="http://schemas.openxmlformats.org/presentationml/2006/ole">
            <p:oleObj spid="_x0000_s63492" name="Rovnice" r:id="rId5" imgW="939600" imgH="393480" progId="Equation.3">
              <p:embed/>
            </p:oleObj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3131840" y="1124744"/>
          <a:ext cx="3149600" cy="976312"/>
        </p:xfrm>
        <a:graphic>
          <a:graphicData uri="http://schemas.openxmlformats.org/presentationml/2006/ole">
            <p:oleObj spid="_x0000_s63493" name="Rovnice" r:id="rId6" imgW="1295280" imgH="393480" progId="Equation.3">
              <p:embed/>
            </p:oleObj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3203848" y="2924944"/>
          <a:ext cx="2903537" cy="976313"/>
        </p:xfrm>
        <a:graphic>
          <a:graphicData uri="http://schemas.openxmlformats.org/presentationml/2006/ole">
            <p:oleObj spid="_x0000_s63494" name="Rovnice" r:id="rId7" imgW="1193760" imgH="393480" progId="Equation.3">
              <p:embed/>
            </p:oleObj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3203848" y="4725144"/>
          <a:ext cx="3243263" cy="976313"/>
        </p:xfrm>
        <a:graphic>
          <a:graphicData uri="http://schemas.openxmlformats.org/presentationml/2006/ole">
            <p:oleObj spid="_x0000_s63495" name="Rovnice" r:id="rId8" imgW="1333440" imgH="393480" progId="Equation.3">
              <p:embed/>
            </p:oleObj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7956376" y="1268760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956376" y="3140968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7956376" y="5085184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pic>
        <p:nvPicPr>
          <p:cNvPr id="12" name="Picture 4" descr="C:\Users\PC3\AppData\Local\Microsoft\Windows\Temporary Internet Files\Content.IE5\70YSG2C6\MC900287335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16216" y="5733256"/>
            <a:ext cx="1080120" cy="942085"/>
          </a:xfrm>
          <a:prstGeom prst="rect">
            <a:avLst/>
          </a:prstGeom>
          <a:noFill/>
        </p:spPr>
      </p:pic>
      <p:sp>
        <p:nvSpPr>
          <p:cNvPr id="13" name="Obdélník 12"/>
          <p:cNvSpPr/>
          <p:nvPr/>
        </p:nvSpPr>
        <p:spPr>
          <a:xfrm>
            <a:off x="7956376" y="1772816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x ≠ 0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7913897" y="3645024"/>
            <a:ext cx="8996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x ≠ -2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8028384" y="5589240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a ≠ 0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válný popisek 61"/>
          <p:cNvSpPr/>
          <p:nvPr/>
        </p:nvSpPr>
        <p:spPr>
          <a:xfrm>
            <a:off x="1907704" y="3429000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Jaký je společný jmenovatel?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83568" y="332656"/>
            <a:ext cx="792088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 Sčítání lomených výrazů s různými jmenovateli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40968" name="Picture 8" descr="C:\Users\PC3\AppData\Local\Microsoft\Windows\Temporary Internet Files\Content.IE5\70YSG2C6\MC90021522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636912"/>
            <a:ext cx="1807734" cy="1584176"/>
          </a:xfrm>
          <a:prstGeom prst="rect">
            <a:avLst/>
          </a:prstGeom>
          <a:noFill/>
        </p:spPr>
      </p:pic>
      <p:sp>
        <p:nvSpPr>
          <p:cNvPr id="21" name="Oválný popisek 20"/>
          <p:cNvSpPr/>
          <p:nvPr/>
        </p:nvSpPr>
        <p:spPr>
          <a:xfrm>
            <a:off x="1907704" y="3429000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Společný jmenovatel je 3x.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40972" name="Object 12"/>
          <p:cNvGraphicFramePr>
            <a:graphicFrameLocks noChangeAspect="1"/>
          </p:cNvGraphicFramePr>
          <p:nvPr/>
        </p:nvGraphicFramePr>
        <p:xfrm>
          <a:off x="1475656" y="1628800"/>
          <a:ext cx="1785937" cy="1022350"/>
        </p:xfrm>
        <a:graphic>
          <a:graphicData uri="http://schemas.openxmlformats.org/presentationml/2006/ole">
            <p:oleObj spid="_x0000_s73731" name="Rovnice" r:id="rId5" imgW="698400" imgH="393480" progId="Equation.3">
              <p:embed/>
            </p:oleObj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3275856" y="1628800"/>
          <a:ext cx="1709738" cy="1044575"/>
        </p:xfrm>
        <a:graphic>
          <a:graphicData uri="http://schemas.openxmlformats.org/presentationml/2006/ole">
            <p:oleObj spid="_x0000_s73733" name="Rovnice" r:id="rId6" imgW="647640" imgH="393480" progId="Equation.3">
              <p:embed/>
            </p:oleObj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5248275" y="1628775"/>
          <a:ext cx="1743075" cy="1044575"/>
        </p:xfrm>
        <a:graphic>
          <a:graphicData uri="http://schemas.openxmlformats.org/presentationml/2006/ole">
            <p:oleObj spid="_x0000_s73734" name="Rovnice" r:id="rId7" imgW="660240" imgH="393480" progId="Equation.3">
              <p:embed/>
            </p:oleObj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/>
        </p:nvGraphicFramePr>
        <p:xfrm>
          <a:off x="7159625" y="1628775"/>
          <a:ext cx="1274763" cy="1044575"/>
        </p:xfrm>
        <a:graphic>
          <a:graphicData uri="http://schemas.openxmlformats.org/presentationml/2006/ole">
            <p:oleObj spid="_x0000_s73735" name="Rovnice" r:id="rId8" imgW="482400" imgH="393480" progId="Equation.3">
              <p:embed/>
            </p:oleObj>
          </a:graphicData>
        </a:graphic>
      </p:graphicFrame>
      <p:grpSp>
        <p:nvGrpSpPr>
          <p:cNvPr id="54" name="Skupina 53"/>
          <p:cNvGrpSpPr/>
          <p:nvPr/>
        </p:nvGrpSpPr>
        <p:grpSpPr>
          <a:xfrm>
            <a:off x="2843808" y="2636912"/>
            <a:ext cx="1642821" cy="605681"/>
            <a:chOff x="2915816" y="2132856"/>
            <a:chExt cx="1642821" cy="605681"/>
          </a:xfrm>
        </p:grpSpPr>
        <p:sp>
          <p:nvSpPr>
            <p:cNvPr id="52" name="Volný tvar 51"/>
            <p:cNvSpPr/>
            <p:nvPr/>
          </p:nvSpPr>
          <p:spPr>
            <a:xfrm>
              <a:off x="2915816" y="2132856"/>
              <a:ext cx="1642821" cy="250556"/>
            </a:xfrm>
            <a:custGeom>
              <a:avLst/>
              <a:gdLst>
                <a:gd name="connsiteX0" fmla="*/ 0 w 1642821"/>
                <a:gd name="connsiteY0" fmla="*/ 15499 h 250556"/>
                <a:gd name="connsiteX1" fmla="*/ 867905 w 1642821"/>
                <a:gd name="connsiteY1" fmla="*/ 247973 h 250556"/>
                <a:gd name="connsiteX2" fmla="*/ 1642821 w 1642821"/>
                <a:gd name="connsiteY2" fmla="*/ 0 h 250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42821" h="250556">
                  <a:moveTo>
                    <a:pt x="0" y="15499"/>
                  </a:moveTo>
                  <a:cubicBezTo>
                    <a:pt x="297051" y="133027"/>
                    <a:pt x="594102" y="250556"/>
                    <a:pt x="867905" y="247973"/>
                  </a:cubicBezTo>
                  <a:cubicBezTo>
                    <a:pt x="1141708" y="245390"/>
                    <a:pt x="1392264" y="122695"/>
                    <a:pt x="1642821" y="0"/>
                  </a:cubicBezTo>
                </a:path>
              </a:pathLst>
            </a:cu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TextovéPole 52"/>
            <p:cNvSpPr txBox="1"/>
            <p:nvPr/>
          </p:nvSpPr>
          <p:spPr>
            <a:xfrm>
              <a:off x="3491880" y="2276872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 3</a:t>
              </a:r>
              <a:endParaRPr lang="cs-CZ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8" name="Skupina 57"/>
          <p:cNvGrpSpPr/>
          <p:nvPr/>
        </p:nvGrpSpPr>
        <p:grpSpPr>
          <a:xfrm>
            <a:off x="2915816" y="908720"/>
            <a:ext cx="1642821" cy="682604"/>
            <a:chOff x="2915816" y="908720"/>
            <a:chExt cx="1642821" cy="682604"/>
          </a:xfrm>
        </p:grpSpPr>
        <p:sp>
          <p:nvSpPr>
            <p:cNvPr id="56" name="Volný tvar 55"/>
            <p:cNvSpPr/>
            <p:nvPr/>
          </p:nvSpPr>
          <p:spPr>
            <a:xfrm rot="10800000">
              <a:off x="2915816" y="1340768"/>
              <a:ext cx="1642821" cy="250556"/>
            </a:xfrm>
            <a:custGeom>
              <a:avLst/>
              <a:gdLst>
                <a:gd name="connsiteX0" fmla="*/ 0 w 1642821"/>
                <a:gd name="connsiteY0" fmla="*/ 15499 h 250556"/>
                <a:gd name="connsiteX1" fmla="*/ 867905 w 1642821"/>
                <a:gd name="connsiteY1" fmla="*/ 247973 h 250556"/>
                <a:gd name="connsiteX2" fmla="*/ 1642821 w 1642821"/>
                <a:gd name="connsiteY2" fmla="*/ 0 h 250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42821" h="250556">
                  <a:moveTo>
                    <a:pt x="0" y="15499"/>
                  </a:moveTo>
                  <a:cubicBezTo>
                    <a:pt x="297051" y="133027"/>
                    <a:pt x="594102" y="250556"/>
                    <a:pt x="867905" y="247973"/>
                  </a:cubicBezTo>
                  <a:cubicBezTo>
                    <a:pt x="1141708" y="245390"/>
                    <a:pt x="1392264" y="122695"/>
                    <a:pt x="1642821" y="0"/>
                  </a:cubicBezTo>
                </a:path>
              </a:pathLst>
            </a:custGeom>
            <a:ln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7" name="TextovéPole 56"/>
            <p:cNvSpPr txBox="1"/>
            <p:nvPr/>
          </p:nvSpPr>
          <p:spPr>
            <a:xfrm>
              <a:off x="3491880" y="908720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 3</a:t>
              </a:r>
              <a:endParaRPr lang="cs-CZ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9" name="Oválný popisek 58"/>
          <p:cNvSpPr/>
          <p:nvPr/>
        </p:nvSpPr>
        <p:spPr>
          <a:xfrm>
            <a:off x="1907704" y="3429000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Druhý výraz rozšíříme třemi.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1" name="Oválný popisek 60"/>
          <p:cNvSpPr/>
          <p:nvPr/>
        </p:nvSpPr>
        <p:spPr>
          <a:xfrm>
            <a:off x="1907704" y="3429000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Sečteme čitatele </a:t>
            </a:r>
          </a:p>
          <a:p>
            <a:pPr marL="514350" indent="-514350"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a jmenovatele opíšeme.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683568" y="5301208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Nesmíme zapomenout na podmínky řešitelnosti:</a:t>
            </a:r>
          </a:p>
        </p:txBody>
      </p:sp>
      <p:sp>
        <p:nvSpPr>
          <p:cNvPr id="64" name="TextovéPole 63"/>
          <p:cNvSpPr txBox="1"/>
          <p:nvPr/>
        </p:nvSpPr>
        <p:spPr>
          <a:xfrm>
            <a:off x="7956376" y="4919008"/>
            <a:ext cx="7920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0" dirty="0" smtClean="0">
                <a:solidFill>
                  <a:srgbClr val="C00000"/>
                </a:solidFill>
                <a:latin typeface="AR HERMANN" pitchFamily="2" charset="0"/>
              </a:rPr>
              <a:t>!</a:t>
            </a:r>
            <a:endParaRPr lang="cs-CZ" sz="12000" dirty="0">
              <a:solidFill>
                <a:srgbClr val="C00000"/>
              </a:solidFill>
              <a:latin typeface="AR HERMANN" pitchFamily="2" charset="0"/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4211960" y="5733256"/>
            <a:ext cx="8931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x ≠ 0</a:t>
            </a: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21" grpId="0" animBg="1"/>
      <p:bldP spid="59" grpId="0" animBg="1"/>
      <p:bldP spid="61" grpId="0" animBg="1"/>
      <p:bldP spid="63" grpId="0"/>
      <p:bldP spid="64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válný popisek 61"/>
          <p:cNvSpPr/>
          <p:nvPr/>
        </p:nvSpPr>
        <p:spPr>
          <a:xfrm>
            <a:off x="1907704" y="3429000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Jaký je společný jmenovatel?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83568" y="332656"/>
            <a:ext cx="792088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 Sčítání lomených výrazů s různými jmenovateli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40968" name="Picture 8" descr="C:\Users\PC3\AppData\Local\Microsoft\Windows\Temporary Internet Files\Content.IE5\70YSG2C6\MC90021522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636912"/>
            <a:ext cx="1807734" cy="1584176"/>
          </a:xfrm>
          <a:prstGeom prst="rect">
            <a:avLst/>
          </a:prstGeom>
          <a:noFill/>
        </p:spPr>
      </p:pic>
      <p:sp>
        <p:nvSpPr>
          <p:cNvPr id="21" name="Oválný popisek 20"/>
          <p:cNvSpPr/>
          <p:nvPr/>
        </p:nvSpPr>
        <p:spPr>
          <a:xfrm>
            <a:off x="1907704" y="3429000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Společný jmenovatel je </a:t>
            </a:r>
            <a:r>
              <a:rPr lang="cs-CZ" sz="2400" b="1" dirty="0" err="1" smtClean="0">
                <a:solidFill>
                  <a:schemeClr val="tx1"/>
                </a:solidFill>
                <a:latin typeface="Comic Sans MS" pitchFamily="66" charset="0"/>
              </a:rPr>
              <a:t>xyz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40972" name="Object 12"/>
          <p:cNvGraphicFramePr>
            <a:graphicFrameLocks noChangeAspect="1"/>
          </p:cNvGraphicFramePr>
          <p:nvPr/>
        </p:nvGraphicFramePr>
        <p:xfrm>
          <a:off x="1539875" y="1595438"/>
          <a:ext cx="1655763" cy="1089025"/>
        </p:xfrm>
        <a:graphic>
          <a:graphicData uri="http://schemas.openxmlformats.org/presentationml/2006/ole">
            <p:oleObj spid="_x0000_s74754" name="Rovnice" r:id="rId5" imgW="647640" imgH="419040" progId="Equation.3">
              <p:embed/>
            </p:oleObj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3276600" y="1595438"/>
          <a:ext cx="1709738" cy="1112837"/>
        </p:xfrm>
        <a:graphic>
          <a:graphicData uri="http://schemas.openxmlformats.org/presentationml/2006/ole">
            <p:oleObj spid="_x0000_s74755" name="Rovnice" r:id="rId6" imgW="647640" imgH="419040" progId="Equation.3">
              <p:embed/>
            </p:oleObj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5297488" y="1595438"/>
          <a:ext cx="1643062" cy="1112837"/>
        </p:xfrm>
        <a:graphic>
          <a:graphicData uri="http://schemas.openxmlformats.org/presentationml/2006/ole">
            <p:oleObj spid="_x0000_s74756" name="Rovnice" r:id="rId7" imgW="622080" imgH="419040" progId="Equation.3">
              <p:embed/>
            </p:oleObj>
          </a:graphicData>
        </a:graphic>
      </p:graphicFrame>
      <p:grpSp>
        <p:nvGrpSpPr>
          <p:cNvPr id="2" name="Skupina 53"/>
          <p:cNvGrpSpPr/>
          <p:nvPr/>
        </p:nvGrpSpPr>
        <p:grpSpPr>
          <a:xfrm>
            <a:off x="2843808" y="2780928"/>
            <a:ext cx="1642821" cy="605681"/>
            <a:chOff x="2915816" y="2132856"/>
            <a:chExt cx="1642821" cy="605681"/>
          </a:xfrm>
        </p:grpSpPr>
        <p:sp>
          <p:nvSpPr>
            <p:cNvPr id="52" name="Volný tvar 51"/>
            <p:cNvSpPr/>
            <p:nvPr/>
          </p:nvSpPr>
          <p:spPr>
            <a:xfrm>
              <a:off x="2915816" y="2132856"/>
              <a:ext cx="1642821" cy="250556"/>
            </a:xfrm>
            <a:custGeom>
              <a:avLst/>
              <a:gdLst>
                <a:gd name="connsiteX0" fmla="*/ 0 w 1642821"/>
                <a:gd name="connsiteY0" fmla="*/ 15499 h 250556"/>
                <a:gd name="connsiteX1" fmla="*/ 867905 w 1642821"/>
                <a:gd name="connsiteY1" fmla="*/ 247973 h 250556"/>
                <a:gd name="connsiteX2" fmla="*/ 1642821 w 1642821"/>
                <a:gd name="connsiteY2" fmla="*/ 0 h 250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42821" h="250556">
                  <a:moveTo>
                    <a:pt x="0" y="15499"/>
                  </a:moveTo>
                  <a:cubicBezTo>
                    <a:pt x="297051" y="133027"/>
                    <a:pt x="594102" y="250556"/>
                    <a:pt x="867905" y="247973"/>
                  </a:cubicBezTo>
                  <a:cubicBezTo>
                    <a:pt x="1141708" y="245390"/>
                    <a:pt x="1392264" y="122695"/>
                    <a:pt x="1642821" y="0"/>
                  </a:cubicBezTo>
                </a:path>
              </a:pathLst>
            </a:cu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TextovéPole 52"/>
            <p:cNvSpPr txBox="1"/>
            <p:nvPr/>
          </p:nvSpPr>
          <p:spPr>
            <a:xfrm>
              <a:off x="3491880" y="2276872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 x</a:t>
              </a:r>
              <a:endParaRPr lang="cs-CZ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Skupina 57"/>
          <p:cNvGrpSpPr/>
          <p:nvPr/>
        </p:nvGrpSpPr>
        <p:grpSpPr>
          <a:xfrm>
            <a:off x="2915816" y="908720"/>
            <a:ext cx="1642821" cy="682604"/>
            <a:chOff x="2915816" y="908720"/>
            <a:chExt cx="1642821" cy="682604"/>
          </a:xfrm>
        </p:grpSpPr>
        <p:sp>
          <p:nvSpPr>
            <p:cNvPr id="56" name="Volný tvar 55"/>
            <p:cNvSpPr/>
            <p:nvPr/>
          </p:nvSpPr>
          <p:spPr>
            <a:xfrm rot="10800000">
              <a:off x="2915816" y="1340768"/>
              <a:ext cx="1642821" cy="250556"/>
            </a:xfrm>
            <a:custGeom>
              <a:avLst/>
              <a:gdLst>
                <a:gd name="connsiteX0" fmla="*/ 0 w 1642821"/>
                <a:gd name="connsiteY0" fmla="*/ 15499 h 250556"/>
                <a:gd name="connsiteX1" fmla="*/ 867905 w 1642821"/>
                <a:gd name="connsiteY1" fmla="*/ 247973 h 250556"/>
                <a:gd name="connsiteX2" fmla="*/ 1642821 w 1642821"/>
                <a:gd name="connsiteY2" fmla="*/ 0 h 250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42821" h="250556">
                  <a:moveTo>
                    <a:pt x="0" y="15499"/>
                  </a:moveTo>
                  <a:cubicBezTo>
                    <a:pt x="297051" y="133027"/>
                    <a:pt x="594102" y="250556"/>
                    <a:pt x="867905" y="247973"/>
                  </a:cubicBezTo>
                  <a:cubicBezTo>
                    <a:pt x="1141708" y="245390"/>
                    <a:pt x="1392264" y="122695"/>
                    <a:pt x="1642821" y="0"/>
                  </a:cubicBezTo>
                </a:path>
              </a:pathLst>
            </a:custGeom>
            <a:ln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7" name="TextovéPole 56"/>
            <p:cNvSpPr txBox="1"/>
            <p:nvPr/>
          </p:nvSpPr>
          <p:spPr>
            <a:xfrm>
              <a:off x="3491880" y="908720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 x</a:t>
              </a:r>
              <a:endParaRPr lang="cs-CZ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9" name="Oválný popisek 58"/>
          <p:cNvSpPr/>
          <p:nvPr/>
        </p:nvSpPr>
        <p:spPr>
          <a:xfrm>
            <a:off x="1907704" y="3429000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Oba výrazy převedeme </a:t>
            </a:r>
          </a:p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na společného jmenovatele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1" name="Oválný popisek 60"/>
          <p:cNvSpPr/>
          <p:nvPr/>
        </p:nvSpPr>
        <p:spPr>
          <a:xfrm>
            <a:off x="1907704" y="3429000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Sečteme čitatele a jmenovatele opíšeme.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683568" y="5157192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Nesmíme zapomenout na podmínky řešitelnosti:</a:t>
            </a:r>
          </a:p>
        </p:txBody>
      </p:sp>
      <p:grpSp>
        <p:nvGrpSpPr>
          <p:cNvPr id="20" name="Skupina 57"/>
          <p:cNvGrpSpPr/>
          <p:nvPr/>
        </p:nvGrpSpPr>
        <p:grpSpPr>
          <a:xfrm>
            <a:off x="1907704" y="980728"/>
            <a:ext cx="1642821" cy="682604"/>
            <a:chOff x="2915816" y="908720"/>
            <a:chExt cx="1642821" cy="682604"/>
          </a:xfrm>
        </p:grpSpPr>
        <p:sp>
          <p:nvSpPr>
            <p:cNvPr id="22" name="Volný tvar 21"/>
            <p:cNvSpPr/>
            <p:nvPr/>
          </p:nvSpPr>
          <p:spPr>
            <a:xfrm rot="10800000">
              <a:off x="2915816" y="1340768"/>
              <a:ext cx="1642821" cy="250556"/>
            </a:xfrm>
            <a:custGeom>
              <a:avLst/>
              <a:gdLst>
                <a:gd name="connsiteX0" fmla="*/ 0 w 1642821"/>
                <a:gd name="connsiteY0" fmla="*/ 15499 h 250556"/>
                <a:gd name="connsiteX1" fmla="*/ 867905 w 1642821"/>
                <a:gd name="connsiteY1" fmla="*/ 247973 h 250556"/>
                <a:gd name="connsiteX2" fmla="*/ 1642821 w 1642821"/>
                <a:gd name="connsiteY2" fmla="*/ 0 h 250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42821" h="250556">
                  <a:moveTo>
                    <a:pt x="0" y="15499"/>
                  </a:moveTo>
                  <a:cubicBezTo>
                    <a:pt x="297051" y="133027"/>
                    <a:pt x="594102" y="250556"/>
                    <a:pt x="867905" y="247973"/>
                  </a:cubicBezTo>
                  <a:cubicBezTo>
                    <a:pt x="1141708" y="245390"/>
                    <a:pt x="1392264" y="122695"/>
                    <a:pt x="1642821" y="0"/>
                  </a:cubicBezTo>
                </a:path>
              </a:pathLst>
            </a:custGeom>
            <a:ln>
              <a:solidFill>
                <a:srgbClr val="FF0000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3" name="TextovéPole 22"/>
            <p:cNvSpPr txBox="1"/>
            <p:nvPr/>
          </p:nvSpPr>
          <p:spPr>
            <a:xfrm>
              <a:off x="3491880" y="908720"/>
              <a:ext cx="504056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 z</a:t>
              </a:r>
              <a:endParaRPr lang="cs-CZ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" name="Skupina 53"/>
          <p:cNvGrpSpPr/>
          <p:nvPr/>
        </p:nvGrpSpPr>
        <p:grpSpPr>
          <a:xfrm>
            <a:off x="1835696" y="2708920"/>
            <a:ext cx="1642821" cy="605681"/>
            <a:chOff x="2915816" y="2132856"/>
            <a:chExt cx="1642821" cy="605681"/>
          </a:xfrm>
        </p:grpSpPr>
        <p:sp>
          <p:nvSpPr>
            <p:cNvPr id="25" name="Volný tvar 24"/>
            <p:cNvSpPr/>
            <p:nvPr/>
          </p:nvSpPr>
          <p:spPr>
            <a:xfrm>
              <a:off x="2915816" y="2132856"/>
              <a:ext cx="1642821" cy="250556"/>
            </a:xfrm>
            <a:custGeom>
              <a:avLst/>
              <a:gdLst>
                <a:gd name="connsiteX0" fmla="*/ 0 w 1642821"/>
                <a:gd name="connsiteY0" fmla="*/ 15499 h 250556"/>
                <a:gd name="connsiteX1" fmla="*/ 867905 w 1642821"/>
                <a:gd name="connsiteY1" fmla="*/ 247973 h 250556"/>
                <a:gd name="connsiteX2" fmla="*/ 1642821 w 1642821"/>
                <a:gd name="connsiteY2" fmla="*/ 0 h 250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42821" h="250556">
                  <a:moveTo>
                    <a:pt x="0" y="15499"/>
                  </a:moveTo>
                  <a:cubicBezTo>
                    <a:pt x="297051" y="133027"/>
                    <a:pt x="594102" y="250556"/>
                    <a:pt x="867905" y="247973"/>
                  </a:cubicBezTo>
                  <a:cubicBezTo>
                    <a:pt x="1141708" y="245390"/>
                    <a:pt x="1392264" y="122695"/>
                    <a:pt x="1642821" y="0"/>
                  </a:cubicBezTo>
                </a:path>
              </a:pathLst>
            </a:cu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TextovéPole 25"/>
            <p:cNvSpPr txBox="1"/>
            <p:nvPr/>
          </p:nvSpPr>
          <p:spPr>
            <a:xfrm>
              <a:off x="3491880" y="2276872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 z</a:t>
              </a:r>
              <a:endParaRPr lang="cs-CZ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7" name="TextovéPole 26"/>
          <p:cNvSpPr txBox="1"/>
          <p:nvPr/>
        </p:nvSpPr>
        <p:spPr>
          <a:xfrm>
            <a:off x="8028384" y="4919008"/>
            <a:ext cx="7920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0" dirty="0" smtClean="0">
                <a:solidFill>
                  <a:srgbClr val="C00000"/>
                </a:solidFill>
                <a:latin typeface="AR HERMANN" pitchFamily="2" charset="0"/>
              </a:rPr>
              <a:t>!</a:t>
            </a:r>
            <a:endParaRPr lang="cs-CZ" sz="12000" dirty="0">
              <a:solidFill>
                <a:srgbClr val="C00000"/>
              </a:solidFill>
              <a:latin typeface="AR HERMANN" pitchFamily="2" charset="0"/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3419872" y="5661248"/>
            <a:ext cx="26388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x ≠ 0; y ≠ 0; z ≠ 0</a:t>
            </a: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21" grpId="0" animBg="1"/>
      <p:bldP spid="59" grpId="0" animBg="1"/>
      <p:bldP spid="61" grpId="0" animBg="1"/>
      <p:bldP spid="63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válný popisek 61"/>
          <p:cNvSpPr/>
          <p:nvPr/>
        </p:nvSpPr>
        <p:spPr>
          <a:xfrm>
            <a:off x="2159224" y="5373216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Jaký je společný jmenovatel?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83568" y="260648"/>
            <a:ext cx="792088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Sčítání lomených výrazů s různými jmenovateli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40968" name="Picture 8" descr="C:\Users\PC3\AppData\Local\Microsoft\Windows\Temporary Internet Files\Content.IE5\70YSG2C6\MC90021522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085184"/>
            <a:ext cx="1807734" cy="1584176"/>
          </a:xfrm>
          <a:prstGeom prst="rect">
            <a:avLst/>
          </a:prstGeom>
          <a:noFill/>
        </p:spPr>
      </p:pic>
      <p:sp>
        <p:nvSpPr>
          <p:cNvPr id="21" name="Oválný popisek 20"/>
          <p:cNvSpPr/>
          <p:nvPr/>
        </p:nvSpPr>
        <p:spPr>
          <a:xfrm>
            <a:off x="2159224" y="5373216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Rozložíme jmenovatele prvního výrazu na součin.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40972" name="Object 12"/>
          <p:cNvGraphicFramePr>
            <a:graphicFrameLocks noChangeAspect="1"/>
          </p:cNvGraphicFramePr>
          <p:nvPr/>
        </p:nvGraphicFramePr>
        <p:xfrm>
          <a:off x="3563888" y="836712"/>
          <a:ext cx="2316314" cy="936104"/>
        </p:xfrm>
        <a:graphic>
          <a:graphicData uri="http://schemas.openxmlformats.org/presentationml/2006/ole">
            <p:oleObj spid="_x0000_s83970" name="Rovnice" r:id="rId5" imgW="990360" imgH="393480" progId="Equation.3">
              <p:embed/>
            </p:oleObj>
          </a:graphicData>
        </a:graphic>
      </p:graphicFrame>
      <p:grpSp>
        <p:nvGrpSpPr>
          <p:cNvPr id="2" name="Skupina 53"/>
          <p:cNvGrpSpPr/>
          <p:nvPr/>
        </p:nvGrpSpPr>
        <p:grpSpPr>
          <a:xfrm>
            <a:off x="3275856" y="3212976"/>
            <a:ext cx="3888432" cy="605681"/>
            <a:chOff x="2915816" y="2132856"/>
            <a:chExt cx="1642821" cy="605681"/>
          </a:xfrm>
        </p:grpSpPr>
        <p:sp>
          <p:nvSpPr>
            <p:cNvPr id="52" name="Volný tvar 51"/>
            <p:cNvSpPr/>
            <p:nvPr/>
          </p:nvSpPr>
          <p:spPr>
            <a:xfrm>
              <a:off x="2915816" y="2132856"/>
              <a:ext cx="1642821" cy="250556"/>
            </a:xfrm>
            <a:custGeom>
              <a:avLst/>
              <a:gdLst>
                <a:gd name="connsiteX0" fmla="*/ 0 w 1642821"/>
                <a:gd name="connsiteY0" fmla="*/ 15499 h 250556"/>
                <a:gd name="connsiteX1" fmla="*/ 867905 w 1642821"/>
                <a:gd name="connsiteY1" fmla="*/ 247973 h 250556"/>
                <a:gd name="connsiteX2" fmla="*/ 1642821 w 1642821"/>
                <a:gd name="connsiteY2" fmla="*/ 0 h 250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42821" h="250556">
                  <a:moveTo>
                    <a:pt x="0" y="15499"/>
                  </a:moveTo>
                  <a:cubicBezTo>
                    <a:pt x="297051" y="133027"/>
                    <a:pt x="594102" y="250556"/>
                    <a:pt x="867905" y="247973"/>
                  </a:cubicBezTo>
                  <a:cubicBezTo>
                    <a:pt x="1141708" y="245390"/>
                    <a:pt x="1392264" y="122695"/>
                    <a:pt x="1642821" y="0"/>
                  </a:cubicBezTo>
                </a:path>
              </a:pathLst>
            </a:cu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TextovéPole 52"/>
            <p:cNvSpPr txBox="1"/>
            <p:nvPr/>
          </p:nvSpPr>
          <p:spPr>
            <a:xfrm>
              <a:off x="3491880" y="2276872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i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 (b+2)</a:t>
              </a:r>
              <a:endParaRPr lang="cs-CZ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Skupina 57"/>
          <p:cNvGrpSpPr/>
          <p:nvPr/>
        </p:nvGrpSpPr>
        <p:grpSpPr>
          <a:xfrm>
            <a:off x="3347864" y="1628800"/>
            <a:ext cx="3816424" cy="682604"/>
            <a:chOff x="2915816" y="908720"/>
            <a:chExt cx="1642821" cy="682604"/>
          </a:xfrm>
        </p:grpSpPr>
        <p:sp>
          <p:nvSpPr>
            <p:cNvPr id="56" name="Volný tvar 55"/>
            <p:cNvSpPr/>
            <p:nvPr/>
          </p:nvSpPr>
          <p:spPr>
            <a:xfrm rot="10800000">
              <a:off x="2915816" y="1340768"/>
              <a:ext cx="1642821" cy="250556"/>
            </a:xfrm>
            <a:custGeom>
              <a:avLst/>
              <a:gdLst>
                <a:gd name="connsiteX0" fmla="*/ 0 w 1642821"/>
                <a:gd name="connsiteY0" fmla="*/ 15499 h 250556"/>
                <a:gd name="connsiteX1" fmla="*/ 867905 w 1642821"/>
                <a:gd name="connsiteY1" fmla="*/ 247973 h 250556"/>
                <a:gd name="connsiteX2" fmla="*/ 1642821 w 1642821"/>
                <a:gd name="connsiteY2" fmla="*/ 0 h 250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42821" h="250556">
                  <a:moveTo>
                    <a:pt x="0" y="15499"/>
                  </a:moveTo>
                  <a:cubicBezTo>
                    <a:pt x="297051" y="133027"/>
                    <a:pt x="594102" y="250556"/>
                    <a:pt x="867905" y="247973"/>
                  </a:cubicBezTo>
                  <a:cubicBezTo>
                    <a:pt x="1141708" y="245390"/>
                    <a:pt x="1392264" y="122695"/>
                    <a:pt x="1642821" y="0"/>
                  </a:cubicBezTo>
                </a:path>
              </a:pathLst>
            </a:custGeom>
            <a:ln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7" name="TextovéPole 56"/>
            <p:cNvSpPr txBox="1"/>
            <p:nvPr/>
          </p:nvSpPr>
          <p:spPr>
            <a:xfrm>
              <a:off x="3491880" y="908720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i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 (b+2)</a:t>
              </a:r>
              <a:endParaRPr lang="cs-CZ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9" name="Oválný popisek 58"/>
          <p:cNvSpPr/>
          <p:nvPr/>
        </p:nvSpPr>
        <p:spPr>
          <a:xfrm>
            <a:off x="2159224" y="5373216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Druhý výraz rozšíříme výrazem  (b+2)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1" name="Oválný popisek 60"/>
          <p:cNvSpPr/>
          <p:nvPr/>
        </p:nvSpPr>
        <p:spPr>
          <a:xfrm>
            <a:off x="2159224" y="5373216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Sečteme čitatele a jmenovatele opíšeme.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467544" y="2204864"/>
          <a:ext cx="3384375" cy="1023808"/>
        </p:xfrm>
        <a:graphic>
          <a:graphicData uri="http://schemas.openxmlformats.org/presentationml/2006/ole">
            <p:oleObj spid="_x0000_s83973" name="Rovnice" r:id="rId6" imgW="1409400" imgH="419040" progId="Equation.3">
              <p:embed/>
            </p:oleObj>
          </a:graphicData>
        </a:graphic>
      </p:graphicFrame>
      <p:graphicFrame>
        <p:nvGraphicFramePr>
          <p:cNvPr id="83974" name="Object 6"/>
          <p:cNvGraphicFramePr>
            <a:graphicFrameLocks noChangeAspect="1"/>
          </p:cNvGraphicFramePr>
          <p:nvPr/>
        </p:nvGraphicFramePr>
        <p:xfrm>
          <a:off x="3851920" y="2204864"/>
          <a:ext cx="4608512" cy="1030949"/>
        </p:xfrm>
        <a:graphic>
          <a:graphicData uri="http://schemas.openxmlformats.org/presentationml/2006/ole">
            <p:oleObj spid="_x0000_s83974" name="Rovnice" r:id="rId7" imgW="1904760" imgH="419040" progId="Equation.3">
              <p:embed/>
            </p:oleObj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2987824" y="3861048"/>
          <a:ext cx="3457575" cy="1016000"/>
        </p:xfrm>
        <a:graphic>
          <a:graphicData uri="http://schemas.openxmlformats.org/presentationml/2006/ole">
            <p:oleObj spid="_x0000_s83975" name="Rovnice" r:id="rId8" imgW="1447560" imgH="419040" progId="Equation.3">
              <p:embed/>
            </p:oleObj>
          </a:graphicData>
        </a:graphic>
      </p:graphicFrame>
      <p:sp>
        <p:nvSpPr>
          <p:cNvPr id="30" name="Oválný popisek 29"/>
          <p:cNvSpPr/>
          <p:nvPr/>
        </p:nvSpPr>
        <p:spPr>
          <a:xfrm>
            <a:off x="2159224" y="5373216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Nesmíme zapomenout na podmínky řešitelnosti: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8028384" y="4919008"/>
            <a:ext cx="7920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0" dirty="0" smtClean="0">
                <a:solidFill>
                  <a:srgbClr val="C00000"/>
                </a:solidFill>
                <a:latin typeface="AR HERMANN" pitchFamily="2" charset="0"/>
              </a:rPr>
              <a:t>!</a:t>
            </a:r>
            <a:endParaRPr lang="cs-CZ" sz="12000" dirty="0">
              <a:solidFill>
                <a:srgbClr val="C00000"/>
              </a:solidFill>
              <a:latin typeface="AR HERMANN" pitchFamily="2" charset="0"/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5076056" y="6165304"/>
            <a:ext cx="1483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b ≠ 2; b ≠ -2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21" grpId="0" animBg="1"/>
      <p:bldP spid="59" grpId="0" animBg="1"/>
      <p:bldP spid="61" grpId="0" animBg="1"/>
      <p:bldP spid="30" grpId="0" animBg="1"/>
      <p:bldP spid="27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196752"/>
            <a:ext cx="1738536" cy="720080"/>
          </a:xfrm>
        </p:spPr>
        <p:txBody>
          <a:bodyPr/>
          <a:lstStyle/>
          <a:p>
            <a:pPr>
              <a:buNone/>
            </a:pP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 – 4y</a:t>
            </a:r>
            <a:r>
              <a:rPr lang="cs-CZ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83568" y="332656"/>
            <a:ext cx="792088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Určení nejmenšího společného násobku</a:t>
            </a:r>
          </a:p>
        </p:txBody>
      </p:sp>
      <p:pic>
        <p:nvPicPr>
          <p:cNvPr id="5" name="Picture 8" descr="C:\Users\PC3\AppData\Local\Microsoft\Windows\Temporary Internet Files\Content.IE5\70YSG2C6\MC9002152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09120"/>
            <a:ext cx="1807734" cy="1584176"/>
          </a:xfrm>
          <a:prstGeom prst="rect">
            <a:avLst/>
          </a:prstGeom>
          <a:noFill/>
        </p:spPr>
      </p:pic>
      <p:sp>
        <p:nvSpPr>
          <p:cNvPr id="6" name="Oválný popisek 5"/>
          <p:cNvSpPr/>
          <p:nvPr/>
        </p:nvSpPr>
        <p:spPr>
          <a:xfrm>
            <a:off x="1835696" y="5013176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Společný jmenovatel je vlastně nejmenší společný násobek.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Oválný popisek 6"/>
          <p:cNvSpPr/>
          <p:nvPr/>
        </p:nvSpPr>
        <p:spPr>
          <a:xfrm>
            <a:off x="1835696" y="5013176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Najdeme nejmenší společný násobek těchto výrazů.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Oválný popisek 7"/>
          <p:cNvSpPr/>
          <p:nvPr/>
        </p:nvSpPr>
        <p:spPr>
          <a:xfrm>
            <a:off x="1835696" y="5013176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Nejdříve je rozložíme na součin.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Oválný popisek 8"/>
          <p:cNvSpPr/>
          <p:nvPr/>
        </p:nvSpPr>
        <p:spPr>
          <a:xfrm>
            <a:off x="1835696" y="5013176"/>
            <a:ext cx="6984776" cy="1080120"/>
          </a:xfrm>
          <a:prstGeom prst="wedgeEllipseCallout">
            <a:avLst>
              <a:gd name="adj1" fmla="val -49214"/>
              <a:gd name="adj2" fmla="val -38027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Společný násobek musí zahrnovat všechny různé činitele rozkladů.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788024" y="1196752"/>
            <a:ext cx="1738536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4x+8y</a:t>
            </a:r>
            <a:endParaRPr kumimoji="0" lang="cs-CZ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683568" y="1916832"/>
            <a:ext cx="4104456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cs-CZ" sz="32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cs-CZ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– 4y</a:t>
            </a:r>
            <a:r>
              <a:rPr kumimoji="0" lang="cs-CZ" sz="32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cs-CZ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(x-2y)(x+2y)</a:t>
            </a:r>
            <a:endParaRPr kumimoji="0" lang="cs-CZ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4788024" y="1916832"/>
            <a:ext cx="3672408" cy="783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4x+8y</a:t>
            </a:r>
            <a:r>
              <a:rPr kumimoji="0" lang="cs-CZ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 4 (x+2y)</a:t>
            </a:r>
            <a:endParaRPr kumimoji="0" lang="cs-CZ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Přímá spojovací čára 16"/>
          <p:cNvCxnSpPr/>
          <p:nvPr/>
        </p:nvCxnSpPr>
        <p:spPr>
          <a:xfrm>
            <a:off x="6876256" y="2492896"/>
            <a:ext cx="864096" cy="0"/>
          </a:xfrm>
          <a:prstGeom prst="line">
            <a:avLst/>
          </a:prstGeom>
          <a:ln w="603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 flipV="1">
            <a:off x="6372200" y="2492896"/>
            <a:ext cx="360040" cy="8384"/>
          </a:xfrm>
          <a:prstGeom prst="line">
            <a:avLst/>
          </a:prstGeom>
          <a:ln w="603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>
            <a:off x="2483768" y="2492896"/>
            <a:ext cx="864096" cy="0"/>
          </a:xfrm>
          <a:prstGeom prst="line">
            <a:avLst/>
          </a:prstGeom>
          <a:ln w="603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ástupný symbol pro obsah 2"/>
          <p:cNvSpPr txBox="1">
            <a:spLocks/>
          </p:cNvSpPr>
          <p:nvPr/>
        </p:nvSpPr>
        <p:spPr>
          <a:xfrm>
            <a:off x="1547664" y="3429000"/>
            <a:ext cx="5976664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n(x</a:t>
            </a:r>
            <a:r>
              <a:rPr kumimoji="0" lang="cs-CZ" sz="3200" b="1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cs-CZ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– 4y</a:t>
            </a:r>
            <a:r>
              <a:rPr kumimoji="0" lang="cs-CZ" sz="3200" b="1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cs-CZ" sz="32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; 4x+8y) = 4(x+2y)(x-2y)</a:t>
            </a:r>
            <a:endParaRPr kumimoji="0" lang="cs-CZ" sz="3200" b="1" i="1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/>
      <p:bldP spid="12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83568" y="332656"/>
            <a:ext cx="792088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Doplň správný výraz</a:t>
            </a: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467544" y="1412776"/>
          <a:ext cx="2511425" cy="1227137"/>
        </p:xfrm>
        <a:graphic>
          <a:graphicData uri="http://schemas.openxmlformats.org/presentationml/2006/ole">
            <p:oleObj spid="_x0000_s75778" name="Rovnice" r:id="rId3" imgW="876240" imgH="419040" progId="Equation.3">
              <p:embed/>
            </p:oleObj>
          </a:graphicData>
        </a:graphic>
      </p:graphicFrame>
      <p:sp>
        <p:nvSpPr>
          <p:cNvPr id="6" name="Zaoblený obdélník 5"/>
          <p:cNvSpPr/>
          <p:nvPr/>
        </p:nvSpPr>
        <p:spPr>
          <a:xfrm>
            <a:off x="1907704" y="1484784"/>
            <a:ext cx="504056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75779" name="Rovnice" r:id="rId4" imgW="114120" imgH="215640" progId="Equation.3">
              <p:embed/>
            </p:oleObj>
          </a:graphicData>
        </a:graphic>
      </p:graphicFrame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395536" y="3068960"/>
          <a:ext cx="2730500" cy="1227137"/>
        </p:xfrm>
        <a:graphic>
          <a:graphicData uri="http://schemas.openxmlformats.org/presentationml/2006/ole">
            <p:oleObj spid="_x0000_s75780" name="Rovnice" r:id="rId5" imgW="952200" imgH="419040" progId="Equation.3">
              <p:embed/>
            </p:oleObj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395536" y="4725144"/>
          <a:ext cx="3059113" cy="1227138"/>
        </p:xfrm>
        <a:graphic>
          <a:graphicData uri="http://schemas.openxmlformats.org/presentationml/2006/ole">
            <p:oleObj spid="_x0000_s75782" name="Rovnice" r:id="rId6" imgW="1066680" imgH="419040" progId="Equation.3">
              <p:embed/>
            </p:oleObj>
          </a:graphicData>
        </a:graphic>
      </p:graphicFrame>
      <p:sp>
        <p:nvSpPr>
          <p:cNvPr id="11" name="Zaoblený obdélník 10"/>
          <p:cNvSpPr/>
          <p:nvPr/>
        </p:nvSpPr>
        <p:spPr>
          <a:xfrm>
            <a:off x="1907704" y="3068960"/>
            <a:ext cx="504056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2771800" y="4797152"/>
            <a:ext cx="576064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75783" name="Object 7"/>
          <p:cNvGraphicFramePr>
            <a:graphicFrameLocks noChangeAspect="1"/>
          </p:cNvGraphicFramePr>
          <p:nvPr/>
        </p:nvGraphicFramePr>
        <p:xfrm>
          <a:off x="4572000" y="1412776"/>
          <a:ext cx="3278188" cy="1227137"/>
        </p:xfrm>
        <a:graphic>
          <a:graphicData uri="http://schemas.openxmlformats.org/presentationml/2006/ole">
            <p:oleObj spid="_x0000_s75783" name="Rovnice" r:id="rId7" imgW="1143000" imgH="419040" progId="Equation.3">
              <p:embed/>
            </p:oleObj>
          </a:graphicData>
        </a:graphic>
      </p:graphicFrame>
      <p:sp>
        <p:nvSpPr>
          <p:cNvPr id="13" name="Zaoblený obdélník 12"/>
          <p:cNvSpPr/>
          <p:nvPr/>
        </p:nvSpPr>
        <p:spPr>
          <a:xfrm>
            <a:off x="7020272" y="1484784"/>
            <a:ext cx="648072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4716016" y="2924944"/>
          <a:ext cx="2841625" cy="1227138"/>
        </p:xfrm>
        <a:graphic>
          <a:graphicData uri="http://schemas.openxmlformats.org/presentationml/2006/ole">
            <p:oleObj spid="_x0000_s75784" name="Rovnice" r:id="rId8" imgW="990360" imgH="419040" progId="Equation.3">
              <p:embed/>
            </p:oleObj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4716016" y="4653136"/>
          <a:ext cx="3059113" cy="1301750"/>
        </p:xfrm>
        <a:graphic>
          <a:graphicData uri="http://schemas.openxmlformats.org/presentationml/2006/ole">
            <p:oleObj spid="_x0000_s75785" name="Rovnice" r:id="rId9" imgW="1066680" imgH="444240" progId="Equation.3">
              <p:embed/>
            </p:oleObj>
          </a:graphicData>
        </a:graphic>
      </p:graphicFrame>
      <p:sp>
        <p:nvSpPr>
          <p:cNvPr id="14" name="Zaoblený obdélník 13"/>
          <p:cNvSpPr/>
          <p:nvPr/>
        </p:nvSpPr>
        <p:spPr>
          <a:xfrm>
            <a:off x="6804248" y="2996952"/>
            <a:ext cx="648072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Zaoblený obdélník 14"/>
          <p:cNvSpPr/>
          <p:nvPr/>
        </p:nvSpPr>
        <p:spPr>
          <a:xfrm>
            <a:off x="7164288" y="4725144"/>
            <a:ext cx="648072" cy="50405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3491880" y="1772816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a ≠ 0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3491880" y="3284984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b ≠ 0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3563888" y="5157192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c ≠ 0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8028384" y="1772816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d ≠ 0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8028384" y="3284984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e ≠ 0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8028384" y="4941168"/>
            <a:ext cx="7970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e ≠ 0</a:t>
            </a:r>
          </a:p>
          <a:p>
            <a:pPr algn="ctr"/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f ≠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2178</TotalTime>
  <Words>483</Words>
  <Application>Microsoft Office PowerPoint</Application>
  <PresentationFormat>Předvádění na obrazovce (4:3)</PresentationFormat>
  <Paragraphs>128</Paragraphs>
  <Slides>13</Slides>
  <Notes>8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Motiv sady Office</vt:lpstr>
      <vt:lpstr>Rovnice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99</cp:revision>
  <dcterms:created xsi:type="dcterms:W3CDTF">2012-09-23T08:27:50Z</dcterms:created>
  <dcterms:modified xsi:type="dcterms:W3CDTF">2013-01-06T19:59:15Z</dcterms:modified>
</cp:coreProperties>
</file>