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280" r:id="rId3"/>
    <p:sldId id="256" r:id="rId4"/>
    <p:sldId id="258" r:id="rId5"/>
    <p:sldId id="259" r:id="rId6"/>
    <p:sldId id="262" r:id="rId7"/>
    <p:sldId id="266" r:id="rId8"/>
    <p:sldId id="267" r:id="rId9"/>
    <p:sldId id="270" r:id="rId10"/>
    <p:sldId id="268" r:id="rId11"/>
    <p:sldId id="281" r:id="rId12"/>
    <p:sldId id="288" r:id="rId13"/>
    <p:sldId id="28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F913"/>
    <a:srgbClr val="E428C9"/>
    <a:srgbClr val="E412FA"/>
    <a:srgbClr val="16F6D1"/>
    <a:srgbClr val="008000"/>
    <a:srgbClr val="EB4503"/>
    <a:srgbClr val="E1522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4" autoAdjust="0"/>
    <p:restoredTop sz="94660"/>
  </p:normalViewPr>
  <p:slideViewPr>
    <p:cSldViewPr>
      <p:cViewPr varScale="1">
        <p:scale>
          <a:sx n="70" d="100"/>
          <a:sy n="70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18" Type="http://schemas.openxmlformats.org/officeDocument/2006/relationships/image" Target="../media/image33.wmf"/><Relationship Id="rId3" Type="http://schemas.openxmlformats.org/officeDocument/2006/relationships/image" Target="../media/image18.wmf"/><Relationship Id="rId21" Type="http://schemas.openxmlformats.org/officeDocument/2006/relationships/image" Target="../media/image36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17.wmf"/><Relationship Id="rId16" Type="http://schemas.openxmlformats.org/officeDocument/2006/relationships/image" Target="../media/image31.wmf"/><Relationship Id="rId20" Type="http://schemas.openxmlformats.org/officeDocument/2006/relationships/image" Target="../media/image35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19" Type="http://schemas.openxmlformats.org/officeDocument/2006/relationships/image" Target="../media/image34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Relationship Id="rId22" Type="http://schemas.openxmlformats.org/officeDocument/2006/relationships/image" Target="../media/image3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12" Type="http://schemas.openxmlformats.org/officeDocument/2006/relationships/image" Target="../media/image49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57ACC-53E5-4498-B492-D934E7A3C3BA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D3C2E-8E94-4079-B5A5-8F099737BA0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E1F5-5992-469D-A3D9-FA5F4B25989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oleObject" Target="../embeddings/oleObject73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7.bin"/><Relationship Id="rId12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6.bin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5.bin"/><Relationship Id="rId15" Type="http://schemas.openxmlformats.org/officeDocument/2006/relationships/slide" Target="slide3.xml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4.bin"/><Relationship Id="rId9" Type="http://schemas.openxmlformats.org/officeDocument/2006/relationships/oleObject" Target="../embeddings/oleObject69.bin"/><Relationship Id="rId14" Type="http://schemas.openxmlformats.org/officeDocument/2006/relationships/oleObject" Target="../embeddings/oleObject7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93.png"/><Relationship Id="rId11" Type="http://schemas.openxmlformats.org/officeDocument/2006/relationships/oleObject" Target="../embeddings/oleObject81.bin"/><Relationship Id="rId5" Type="http://schemas.openxmlformats.org/officeDocument/2006/relationships/image" Target="../media/image92.png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6.bin"/><Relationship Id="rId9" Type="http://schemas.openxmlformats.org/officeDocument/2006/relationships/oleObject" Target="../embeddings/oleObject7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7.bin"/><Relationship Id="rId5" Type="http://schemas.openxmlformats.org/officeDocument/2006/relationships/oleObject" Target="../embeddings/oleObject86.bin"/><Relationship Id="rId10" Type="http://schemas.openxmlformats.org/officeDocument/2006/relationships/slide" Target="slide3.xml"/><Relationship Id="rId4" Type="http://schemas.openxmlformats.org/officeDocument/2006/relationships/oleObject" Target="../embeddings/oleObject85.bin"/><Relationship Id="rId9" Type="http://schemas.openxmlformats.org/officeDocument/2006/relationships/oleObject" Target="../embeddings/oleObject9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oleObject" Target="../embeddings/oleObject1.bin"/><Relationship Id="rId7" Type="http://schemas.openxmlformats.org/officeDocument/2006/relationships/slide" Target="slide6.xml"/><Relationship Id="rId12" Type="http://schemas.openxmlformats.org/officeDocument/2006/relationships/slide" Target="slide1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slide" Target="slide4.xml"/><Relationship Id="rId11" Type="http://schemas.openxmlformats.org/officeDocument/2006/relationships/slide" Target="slide10.xml"/><Relationship Id="rId5" Type="http://schemas.openxmlformats.org/officeDocument/2006/relationships/oleObject" Target="../embeddings/oleObject3.bin"/><Relationship Id="rId10" Type="http://schemas.openxmlformats.org/officeDocument/2006/relationships/slide" Target="slide9.xml"/><Relationship Id="rId4" Type="http://schemas.openxmlformats.org/officeDocument/2006/relationships/oleObject" Target="../embeddings/oleObject2.bin"/><Relationship Id="rId9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slide" Target="slide3.x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png"/><Relationship Id="rId11" Type="http://schemas.openxmlformats.org/officeDocument/2006/relationships/oleObject" Target="../embeddings/oleObject8.bin"/><Relationship Id="rId5" Type="http://schemas.openxmlformats.org/officeDocument/2006/relationships/image" Target="../media/image13.png"/><Relationship Id="rId10" Type="http://schemas.openxmlformats.org/officeDocument/2006/relationships/oleObject" Target="../embeddings/oleObject7.bin"/><Relationship Id="rId4" Type="http://schemas.openxmlformats.org/officeDocument/2006/relationships/image" Target="../media/image12.png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18" Type="http://schemas.openxmlformats.org/officeDocument/2006/relationships/image" Target="../media/image15.png"/><Relationship Id="rId26" Type="http://schemas.openxmlformats.org/officeDocument/2006/relationships/oleObject" Target="../embeddings/oleObject27.bin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6.bin"/><Relationship Id="rId17" Type="http://schemas.openxmlformats.org/officeDocument/2006/relationships/oleObject" Target="../embeddings/oleObject19.bin"/><Relationship Id="rId25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1.bin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7.png"/><Relationship Id="rId24" Type="http://schemas.openxmlformats.org/officeDocument/2006/relationships/oleObject" Target="../embeddings/oleObject25.bin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14.png"/><Relationship Id="rId23" Type="http://schemas.openxmlformats.org/officeDocument/2006/relationships/oleObject" Target="../embeddings/oleObject24.bin"/><Relationship Id="rId28" Type="http://schemas.openxmlformats.org/officeDocument/2006/relationships/oleObject" Target="../embeddings/oleObject29.bin"/><Relationship Id="rId10" Type="http://schemas.openxmlformats.org/officeDocument/2006/relationships/oleObject" Target="../embeddings/oleObject15.bin"/><Relationship Id="rId19" Type="http://schemas.openxmlformats.org/officeDocument/2006/relationships/oleObject" Target="../embeddings/oleObject20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3.bin"/><Relationship Id="rId27" Type="http://schemas.openxmlformats.org/officeDocument/2006/relationships/oleObject" Target="../embeddings/oleObject28.bin"/><Relationship Id="rId30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14.png"/><Relationship Id="rId18" Type="http://schemas.openxmlformats.org/officeDocument/2006/relationships/oleObject" Target="../embeddings/oleObject40.bin"/><Relationship Id="rId3" Type="http://schemas.openxmlformats.org/officeDocument/2006/relationships/oleObject" Target="../embeddings/oleObject31.bin"/><Relationship Id="rId21" Type="http://schemas.openxmlformats.org/officeDocument/2006/relationships/image" Target="../media/image50.png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7.png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2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13.png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12.png"/><Relationship Id="rId19" Type="http://schemas.openxmlformats.org/officeDocument/2006/relationships/oleObject" Target="../embeddings/oleObject41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6.png"/><Relationship Id="rId14" Type="http://schemas.openxmlformats.org/officeDocument/2006/relationships/oleObject" Target="../embeddings/oleObject37.bin"/><Relationship Id="rId22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6.bin"/><Relationship Id="rId12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0.png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5.bin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8.bin"/><Relationship Id="rId1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71.png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7.bin"/><Relationship Id="rId12" Type="http://schemas.openxmlformats.org/officeDocument/2006/relationships/oleObject" Target="../embeddings/oleObject6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6.bin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5.bin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4.bin"/><Relationship Id="rId9" Type="http://schemas.openxmlformats.org/officeDocument/2006/relationships/oleObject" Target="../embeddings/oleObject59.bin"/><Relationship Id="rId1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620688"/>
            <a:ext cx="3688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Základní</a:t>
            </a:r>
            <a:r>
              <a:rPr lang="cs-CZ" b="1" dirty="0" smtClean="0"/>
              <a:t>  </a:t>
            </a:r>
            <a:r>
              <a:rPr lang="cs-CZ" sz="3200" b="1" dirty="0" smtClean="0">
                <a:solidFill>
                  <a:srgbClr val="002060"/>
                </a:solidFill>
              </a:rPr>
              <a:t>tvar</a:t>
            </a:r>
            <a:r>
              <a:rPr lang="cs-CZ" b="1" dirty="0" smtClean="0"/>
              <a:t> </a:t>
            </a:r>
            <a:r>
              <a:rPr lang="cs-CZ" sz="3200" b="1" dirty="0" smtClean="0">
                <a:solidFill>
                  <a:srgbClr val="002060"/>
                </a:solidFill>
              </a:rPr>
              <a:t>zlomku</a:t>
            </a:r>
          </a:p>
        </p:txBody>
      </p:sp>
      <p:sp>
        <p:nvSpPr>
          <p:cNvPr id="3" name="Obdélník 2"/>
          <p:cNvSpPr/>
          <p:nvPr/>
        </p:nvSpPr>
        <p:spPr>
          <a:xfrm>
            <a:off x="323528" y="184482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Zlomek je v </a:t>
            </a:r>
            <a:r>
              <a:rPr lang="cs-CZ" sz="2400" dirty="0" smtClean="0">
                <a:solidFill>
                  <a:srgbClr val="FF0000"/>
                </a:solidFill>
              </a:rPr>
              <a:t>základním tvaru</a:t>
            </a:r>
            <a:r>
              <a:rPr lang="cs-CZ" sz="2400" dirty="0" smtClean="0"/>
              <a:t>, když čitatel i jmenovatel jsou čísla nesoudělná.</a:t>
            </a:r>
          </a:p>
        </p:txBody>
      </p:sp>
      <p:sp>
        <p:nvSpPr>
          <p:cNvPr id="4" name="Obdélník 3"/>
          <p:cNvSpPr/>
          <p:nvPr/>
        </p:nvSpPr>
        <p:spPr>
          <a:xfrm>
            <a:off x="251520" y="1268760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Při konečné úpravě zlomku je třeba zlomky krátit na základní tvar.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95536" y="2924944"/>
          <a:ext cx="622300" cy="815975"/>
        </p:xfrm>
        <a:graphic>
          <a:graphicData uri="http://schemas.openxmlformats.org/presentationml/2006/ole">
            <p:oleObj spid="_x0000_s27650" name="Rovnice" r:id="rId3" imgW="330120" imgH="393480" progId="Equation.3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001037" y="2924175"/>
          <a:ext cx="2016125" cy="815975"/>
        </p:xfrm>
        <a:graphic>
          <a:graphicData uri="http://schemas.openxmlformats.org/presentationml/2006/ole">
            <p:oleObj spid="_x0000_s27651" name="Rovnice" r:id="rId4" imgW="1066680" imgH="393480" progId="Equation.3">
              <p:embed/>
            </p:oleObj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467544" y="5236242"/>
          <a:ext cx="503238" cy="815975"/>
        </p:xfrm>
        <a:graphic>
          <a:graphicData uri="http://schemas.openxmlformats.org/presentationml/2006/ole">
            <p:oleObj spid="_x0000_s27652" name="Rovnice" r:id="rId5" imgW="266400" imgH="393480" progId="Equation.3">
              <p:embed/>
            </p:oleObj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045566" y="5257847"/>
          <a:ext cx="287338" cy="815975"/>
        </p:xfrm>
        <a:graphic>
          <a:graphicData uri="http://schemas.openxmlformats.org/presentationml/2006/ole">
            <p:oleObj spid="_x0000_s27653" name="Rovnice" r:id="rId6" imgW="152280" imgH="39348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979712" y="5236242"/>
          <a:ext cx="647700" cy="815975"/>
        </p:xfrm>
        <a:graphic>
          <a:graphicData uri="http://schemas.openxmlformats.org/presentationml/2006/ole">
            <p:oleObj spid="_x0000_s27654" name="Rovnice" r:id="rId7" imgW="342720" imgH="393480" progId="Equation.3">
              <p:embed/>
            </p:oleObj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4113213" y="5308647"/>
          <a:ext cx="647700" cy="815975"/>
        </p:xfrm>
        <a:graphic>
          <a:graphicData uri="http://schemas.openxmlformats.org/presentationml/2006/ole">
            <p:oleObj spid="_x0000_s27655" name="Rovnice" r:id="rId8" imgW="342720" imgH="393480" progId="Equation.3">
              <p:embed/>
            </p:oleObj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323528" y="4221088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/>
              <a:t>Uprav zlomky na základní tvar</a:t>
            </a:r>
            <a:r>
              <a:rPr lang="cs-CZ" sz="2400" b="1" dirty="0" smtClean="0"/>
              <a:t>:</a:t>
            </a:r>
            <a:endParaRPr lang="cs-CZ" sz="2400" b="1" dirty="0"/>
          </a:p>
        </p:txBody>
      </p:sp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2785908" y="5235622"/>
          <a:ext cx="287337" cy="815975"/>
        </p:xfrm>
        <a:graphic>
          <a:graphicData uri="http://schemas.openxmlformats.org/presentationml/2006/ole">
            <p:oleObj spid="_x0000_s27656" name="Rovnice" r:id="rId9" imgW="152280" imgH="393480" progId="Equation.3">
              <p:embed/>
            </p:oleObj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4835525" y="5308647"/>
          <a:ext cx="263525" cy="815975"/>
        </p:xfrm>
        <a:graphic>
          <a:graphicData uri="http://schemas.openxmlformats.org/presentationml/2006/ole">
            <p:oleObj spid="_x0000_s27657" name="Rovnice" r:id="rId10" imgW="139680" imgH="393480" progId="Equation.3">
              <p:embed/>
            </p:oleObj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6238875" y="5308647"/>
          <a:ext cx="623888" cy="815975"/>
        </p:xfrm>
        <a:graphic>
          <a:graphicData uri="http://schemas.openxmlformats.org/presentationml/2006/ole">
            <p:oleObj spid="_x0000_s27658" name="Rovnice" r:id="rId11" imgW="330120" imgH="393480" progId="Equation.3">
              <p:embed/>
            </p:oleObj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6983413" y="5271156"/>
          <a:ext cx="265112" cy="815975"/>
        </p:xfrm>
        <a:graphic>
          <a:graphicData uri="http://schemas.openxmlformats.org/presentationml/2006/ole">
            <p:oleObj spid="_x0000_s27659" name="Rovnice" r:id="rId12" imgW="139680" imgH="393480" progId="Equation.3">
              <p:embed/>
            </p:oleObj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/>
        </p:nvGraphicFramePr>
        <p:xfrm>
          <a:off x="3707904" y="2996952"/>
          <a:ext cx="622300" cy="815975"/>
        </p:xfrm>
        <a:graphic>
          <a:graphicData uri="http://schemas.openxmlformats.org/presentationml/2006/ole">
            <p:oleObj spid="_x0000_s27660" name="Rovnice" r:id="rId13" imgW="330120" imgH="393480" progId="Equation.3">
              <p:embed/>
            </p:oleObj>
          </a:graphicData>
        </a:graphic>
      </p:graphicFrame>
      <p:sp>
        <p:nvSpPr>
          <p:cNvPr id="19" name="Elipsa 18"/>
          <p:cNvSpPr/>
          <p:nvPr/>
        </p:nvSpPr>
        <p:spPr>
          <a:xfrm>
            <a:off x="4716016" y="2852936"/>
            <a:ext cx="360040" cy="936104"/>
          </a:xfrm>
          <a:prstGeom prst="ellipse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Zahnutá šipka dolů 20"/>
          <p:cNvSpPr/>
          <p:nvPr/>
        </p:nvSpPr>
        <p:spPr>
          <a:xfrm flipH="1">
            <a:off x="5076056" y="2348880"/>
            <a:ext cx="1800200" cy="360040"/>
          </a:xfrm>
          <a:prstGeom prst="curvedDown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5940152" y="2780928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Dělíme největším společným dělitelem</a:t>
            </a:r>
            <a:endParaRPr lang="cs-CZ" sz="2000" dirty="0">
              <a:solidFill>
                <a:srgbClr val="FF0000"/>
              </a:solidFill>
            </a:endParaRPr>
          </a:p>
        </p:txBody>
      </p:sp>
      <p:graphicFrame>
        <p:nvGraphicFramePr>
          <p:cNvPr id="27661" name="Object 13"/>
          <p:cNvGraphicFramePr>
            <a:graphicFrameLocks noChangeAspect="1"/>
          </p:cNvGraphicFramePr>
          <p:nvPr/>
        </p:nvGraphicFramePr>
        <p:xfrm>
          <a:off x="4327012" y="2981516"/>
          <a:ext cx="1196975" cy="815975"/>
        </p:xfrm>
        <a:graphic>
          <a:graphicData uri="http://schemas.openxmlformats.org/presentationml/2006/ole">
            <p:oleObj spid="_x0000_s27661" name="Rovnice" r:id="rId14" imgW="634680" imgH="393480" progId="Equation.3">
              <p:embed/>
            </p:oleObj>
          </a:graphicData>
        </a:graphic>
      </p:graphicFrame>
      <p:grpSp>
        <p:nvGrpSpPr>
          <p:cNvPr id="23" name="Skupina 22"/>
          <p:cNvGrpSpPr/>
          <p:nvPr/>
        </p:nvGrpSpPr>
        <p:grpSpPr>
          <a:xfrm>
            <a:off x="8172400" y="5877272"/>
            <a:ext cx="720080" cy="720080"/>
            <a:chOff x="7308304" y="404664"/>
            <a:chExt cx="720080" cy="720080"/>
          </a:xfrm>
        </p:grpSpPr>
        <p:sp>
          <p:nvSpPr>
            <p:cNvPr id="24" name="Popisek se čtyřstrannou šipkou 23">
              <a:hlinkClick r:id="rId15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TextovéPole 24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5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68C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68C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75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9" grpId="0" animBg="1"/>
      <p:bldP spid="21" grpId="0" animBg="1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260648"/>
            <a:ext cx="36809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b="1" dirty="0" smtClean="0">
                <a:solidFill>
                  <a:srgbClr val="002060"/>
                </a:solidFill>
              </a:rPr>
              <a:t>Výpočet části z celku</a:t>
            </a:r>
          </a:p>
        </p:txBody>
      </p:sp>
      <p:graphicFrame>
        <p:nvGraphicFramePr>
          <p:cNvPr id="81922" name="Object 104"/>
          <p:cNvGraphicFramePr>
            <a:graphicFrameLocks noChangeAspect="1"/>
          </p:cNvGraphicFramePr>
          <p:nvPr/>
        </p:nvGraphicFramePr>
        <p:xfrm>
          <a:off x="4114274" y="926938"/>
          <a:ext cx="335979" cy="671959"/>
        </p:xfrm>
        <a:graphic>
          <a:graphicData uri="http://schemas.openxmlformats.org/presentationml/2006/ole">
            <p:oleObj spid="_x0000_s81922" name="Rovnice" r:id="rId3" imgW="215640" imgH="393480" progId="Equation.3">
              <p:embed/>
            </p:oleObj>
          </a:graphicData>
        </a:graphic>
      </p:graphicFrame>
      <p:graphicFrame>
        <p:nvGraphicFramePr>
          <p:cNvPr id="81923" name="Object 104"/>
          <p:cNvGraphicFramePr>
            <a:graphicFrameLocks noChangeAspect="1"/>
          </p:cNvGraphicFramePr>
          <p:nvPr/>
        </p:nvGraphicFramePr>
        <p:xfrm>
          <a:off x="4127500" y="2708275"/>
          <a:ext cx="2274888" cy="817563"/>
        </p:xfrm>
        <a:graphic>
          <a:graphicData uri="http://schemas.openxmlformats.org/presentationml/2006/ole">
            <p:oleObj spid="_x0000_s81923" name="Rovnice" r:id="rId4" imgW="1206360" imgH="393480" progId="Equation.3">
              <p:embed/>
            </p:oleObj>
          </a:graphicData>
        </a:graphic>
      </p:graphicFrame>
      <p:pic>
        <p:nvPicPr>
          <p:cNvPr id="81925" name="Picture 5" descr="C:\Users\Ehlerová\AppData\Local\Microsoft\Windows\Temporary Internet Files\Content.IE5\67RMRMF8\MC900441468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188640"/>
            <a:ext cx="1979712" cy="1979712"/>
          </a:xfrm>
          <a:prstGeom prst="rect">
            <a:avLst/>
          </a:prstGeom>
          <a:noFill/>
        </p:spPr>
      </p:pic>
      <p:pic>
        <p:nvPicPr>
          <p:cNvPr id="8192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1484784"/>
            <a:ext cx="26670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ovéPole 18"/>
          <p:cNvSpPr txBox="1"/>
          <p:nvPr/>
        </p:nvSpPr>
        <p:spPr>
          <a:xfrm>
            <a:off x="899592" y="1052736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Př.</a:t>
            </a:r>
            <a:r>
              <a:rPr lang="cs-CZ" sz="2400" dirty="0" smtClean="0"/>
              <a:t> Určete, kolik minut je         hodiny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971600" y="1628800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1 hodina = 60 minut</a:t>
            </a:r>
            <a:endParaRPr lang="cs-CZ" sz="2000" dirty="0"/>
          </a:p>
        </p:txBody>
      </p:sp>
      <p:graphicFrame>
        <p:nvGraphicFramePr>
          <p:cNvPr id="26" name="Objekt 25"/>
          <p:cNvGraphicFramePr>
            <a:graphicFrameLocks noChangeAspect="1"/>
          </p:cNvGraphicFramePr>
          <p:nvPr/>
        </p:nvGraphicFramePr>
        <p:xfrm>
          <a:off x="971600" y="2132856"/>
          <a:ext cx="384369" cy="700906"/>
        </p:xfrm>
        <a:graphic>
          <a:graphicData uri="http://schemas.openxmlformats.org/presentationml/2006/ole">
            <p:oleObj spid="_x0000_s81929" name="Rovnice" r:id="rId7" imgW="215640" imgH="393480" progId="Equation.3">
              <p:embed/>
            </p:oleObj>
          </a:graphicData>
        </a:graphic>
      </p:graphicFrame>
      <p:sp>
        <p:nvSpPr>
          <p:cNvPr id="28" name="TextovéPole 27"/>
          <p:cNvSpPr txBox="1"/>
          <p:nvPr/>
        </p:nvSpPr>
        <p:spPr>
          <a:xfrm>
            <a:off x="1403648" y="227687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ze 60</a:t>
            </a:r>
            <a:endParaRPr lang="cs-CZ" sz="20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2699792" y="2348880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(60 : 12) · 4 = 20</a:t>
            </a:r>
            <a:endParaRPr lang="cs-CZ" sz="2000" dirty="0"/>
          </a:p>
        </p:txBody>
      </p:sp>
      <p:sp>
        <p:nvSpPr>
          <p:cNvPr id="31" name="Obdélník 30"/>
          <p:cNvSpPr/>
          <p:nvPr/>
        </p:nvSpPr>
        <p:spPr>
          <a:xfrm>
            <a:off x="899592" y="2996952"/>
            <a:ext cx="66282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u="sng" dirty="0" smtClean="0"/>
              <a:t>Př.</a:t>
            </a:r>
            <a:r>
              <a:rPr lang="cs-CZ" sz="2400" dirty="0" smtClean="0"/>
              <a:t> Určete, kolik minut je                                     hodiny</a:t>
            </a:r>
            <a:endParaRPr lang="cs-CZ" sz="2400" dirty="0"/>
          </a:p>
        </p:txBody>
      </p:sp>
      <p:graphicFrame>
        <p:nvGraphicFramePr>
          <p:cNvPr id="81930" name="Object 10"/>
          <p:cNvGraphicFramePr>
            <a:graphicFrameLocks noChangeAspect="1"/>
          </p:cNvGraphicFramePr>
          <p:nvPr/>
        </p:nvGraphicFramePr>
        <p:xfrm>
          <a:off x="1098550" y="3789363"/>
          <a:ext cx="271463" cy="700087"/>
        </p:xfrm>
        <a:graphic>
          <a:graphicData uri="http://schemas.openxmlformats.org/presentationml/2006/ole">
            <p:oleObj spid="_x0000_s81930" name="Rovnice" r:id="rId8" imgW="152280" imgH="393480" progId="Equation.3">
              <p:embed/>
            </p:oleObj>
          </a:graphicData>
        </a:graphic>
      </p:graphicFrame>
      <p:graphicFrame>
        <p:nvGraphicFramePr>
          <p:cNvPr id="81931" name="Object 11"/>
          <p:cNvGraphicFramePr>
            <a:graphicFrameLocks noChangeAspect="1"/>
          </p:cNvGraphicFramePr>
          <p:nvPr/>
        </p:nvGraphicFramePr>
        <p:xfrm>
          <a:off x="1043608" y="4653136"/>
          <a:ext cx="384175" cy="700087"/>
        </p:xfrm>
        <a:graphic>
          <a:graphicData uri="http://schemas.openxmlformats.org/presentationml/2006/ole">
            <p:oleObj spid="_x0000_s81931" name="Rovnice" r:id="rId9" imgW="215640" imgH="393480" progId="Equation.3">
              <p:embed/>
            </p:oleObj>
          </a:graphicData>
        </a:graphic>
      </p:graphicFrame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1098550" y="5589588"/>
          <a:ext cx="271463" cy="700087"/>
        </p:xfrm>
        <a:graphic>
          <a:graphicData uri="http://schemas.openxmlformats.org/presentationml/2006/ole">
            <p:oleObj spid="_x0000_s81932" name="Rovnice" r:id="rId10" imgW="152280" imgH="393480" progId="Equation.3">
              <p:embed/>
            </p:oleObj>
          </a:graphicData>
        </a:graphic>
      </p:graphicFrame>
      <p:graphicFrame>
        <p:nvGraphicFramePr>
          <p:cNvPr id="81933" name="Object 13"/>
          <p:cNvGraphicFramePr>
            <a:graphicFrameLocks noChangeAspect="1"/>
          </p:cNvGraphicFramePr>
          <p:nvPr/>
        </p:nvGraphicFramePr>
        <p:xfrm>
          <a:off x="4560888" y="3789363"/>
          <a:ext cx="407987" cy="700087"/>
        </p:xfrm>
        <a:graphic>
          <a:graphicData uri="http://schemas.openxmlformats.org/presentationml/2006/ole">
            <p:oleObj spid="_x0000_s81933" name="Rovnice" r:id="rId11" imgW="228600" imgH="393480" progId="Equation.3">
              <p:embed/>
            </p:oleObj>
          </a:graphicData>
        </a:graphic>
      </p:graphicFrame>
      <p:graphicFrame>
        <p:nvGraphicFramePr>
          <p:cNvPr id="81934" name="Object 14"/>
          <p:cNvGraphicFramePr>
            <a:graphicFrameLocks noChangeAspect="1"/>
          </p:cNvGraphicFramePr>
          <p:nvPr/>
        </p:nvGraphicFramePr>
        <p:xfrm>
          <a:off x="4572000" y="4581128"/>
          <a:ext cx="384175" cy="700087"/>
        </p:xfrm>
        <a:graphic>
          <a:graphicData uri="http://schemas.openxmlformats.org/presentationml/2006/ole">
            <p:oleObj spid="_x0000_s81934" name="Rovnice" r:id="rId12" imgW="215640" imgH="393480" progId="Equation.3">
              <p:embed/>
            </p:oleObj>
          </a:graphicData>
        </a:graphic>
      </p:graphicFrame>
      <p:graphicFrame>
        <p:nvGraphicFramePr>
          <p:cNvPr id="81935" name="Object 15"/>
          <p:cNvGraphicFramePr>
            <a:graphicFrameLocks noChangeAspect="1"/>
          </p:cNvGraphicFramePr>
          <p:nvPr/>
        </p:nvGraphicFramePr>
        <p:xfrm>
          <a:off x="4640263" y="5516563"/>
          <a:ext cx="247650" cy="700087"/>
        </p:xfrm>
        <a:graphic>
          <a:graphicData uri="http://schemas.openxmlformats.org/presentationml/2006/ole">
            <p:oleObj spid="_x0000_s81935" name="Rovnice" r:id="rId13" imgW="139680" imgH="393480" progId="Equation.3">
              <p:embed/>
            </p:oleObj>
          </a:graphicData>
        </a:graphic>
      </p:graphicFrame>
      <p:sp>
        <p:nvSpPr>
          <p:cNvPr id="33" name="TextovéPole 32"/>
          <p:cNvSpPr txBox="1"/>
          <p:nvPr/>
        </p:nvSpPr>
        <p:spPr>
          <a:xfrm>
            <a:off x="1403648" y="400506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ze 60</a:t>
            </a:r>
            <a:endParaRPr lang="cs-CZ" sz="20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1475656" y="486916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ze 60</a:t>
            </a:r>
            <a:endParaRPr lang="cs-CZ" sz="20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1475656" y="580526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ze 60</a:t>
            </a:r>
            <a:endParaRPr lang="cs-CZ" sz="20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5004048" y="400506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ze 60</a:t>
            </a:r>
            <a:endParaRPr lang="cs-CZ" sz="2000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5004048" y="479715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ze 60</a:t>
            </a:r>
            <a:endParaRPr lang="cs-CZ" sz="2000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5004048" y="5733256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ze 60</a:t>
            </a:r>
            <a:endParaRPr lang="cs-CZ" sz="2000" dirty="0"/>
          </a:p>
        </p:txBody>
      </p:sp>
      <p:sp>
        <p:nvSpPr>
          <p:cNvPr id="44" name="TextovéPole 43"/>
          <p:cNvSpPr txBox="1"/>
          <p:nvPr/>
        </p:nvSpPr>
        <p:spPr>
          <a:xfrm>
            <a:off x="2483768" y="401668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45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2480470" y="488078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2501986" y="5795370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6450098" y="403074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51</a:t>
            </a:r>
          </a:p>
        </p:txBody>
      </p:sp>
      <p:sp>
        <p:nvSpPr>
          <p:cNvPr id="48" name="TextovéPole 47"/>
          <p:cNvSpPr txBox="1"/>
          <p:nvPr/>
        </p:nvSpPr>
        <p:spPr>
          <a:xfrm>
            <a:off x="6469886" y="4859266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49" name="TextovéPole 48"/>
          <p:cNvSpPr txBox="1"/>
          <p:nvPr/>
        </p:nvSpPr>
        <p:spPr>
          <a:xfrm>
            <a:off x="6491402" y="5727524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8" grpId="0"/>
      <p:bldP spid="30" grpId="0"/>
      <p:bldP spid="31" grpId="0"/>
      <p:bldP spid="33" grpId="0"/>
      <p:bldP spid="34" grpId="0"/>
      <p:bldP spid="38" grpId="0"/>
      <p:bldP spid="39" grpId="0"/>
      <p:bldP spid="41" grpId="0"/>
      <p:bldP spid="42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404664"/>
            <a:ext cx="37739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3200" b="1" dirty="0" smtClean="0">
                <a:solidFill>
                  <a:srgbClr val="002060"/>
                </a:solidFill>
              </a:rPr>
              <a:t>Výpočet celku z části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95536" y="1196752"/>
            <a:ext cx="35200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u="sng" dirty="0" err="1" smtClean="0"/>
              <a:t>Př</a:t>
            </a:r>
            <a:r>
              <a:rPr lang="cs-CZ" sz="2000" u="sng" dirty="0" smtClean="0"/>
              <a:t>: </a:t>
            </a:r>
            <a:r>
              <a:rPr lang="cs-CZ" sz="2000" dirty="0" smtClean="0"/>
              <a:t>Vypočtěte číslo, jestliže jeho </a:t>
            </a:r>
            <a:endParaRPr lang="cs-CZ" sz="2000" dirty="0"/>
          </a:p>
        </p:txBody>
      </p:sp>
      <p:graphicFrame>
        <p:nvGraphicFramePr>
          <p:cNvPr id="82946" name="Object 104"/>
          <p:cNvGraphicFramePr>
            <a:graphicFrameLocks noChangeAspect="1"/>
          </p:cNvGraphicFramePr>
          <p:nvPr/>
        </p:nvGraphicFramePr>
        <p:xfrm>
          <a:off x="3780036" y="980728"/>
          <a:ext cx="215900" cy="671513"/>
        </p:xfrm>
        <a:graphic>
          <a:graphicData uri="http://schemas.openxmlformats.org/presentationml/2006/ole">
            <p:oleObj spid="_x0000_s82946" name="Rovnice" r:id="rId3" imgW="139680" imgH="393480" progId="Equation.3">
              <p:embed/>
            </p:oleObj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4077806" y="1196752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je  21.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56475" y="1772816"/>
            <a:ext cx="2024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3 díly ……….21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39552" y="2132856"/>
            <a:ext cx="2191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1 díl ……….. 21:3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56475" y="2492896"/>
            <a:ext cx="2037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1 celek – 8 dílů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203848" y="2060848"/>
            <a:ext cx="3933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Výpočet  (21:3) · 8 = 7 · 8 = 56 </a:t>
            </a:r>
            <a:endParaRPr lang="cs-CZ" sz="2400" dirty="0"/>
          </a:p>
        </p:txBody>
      </p:sp>
      <p:sp>
        <p:nvSpPr>
          <p:cNvPr id="10" name="Obdélník 9"/>
          <p:cNvSpPr/>
          <p:nvPr/>
        </p:nvSpPr>
        <p:spPr>
          <a:xfrm>
            <a:off x="467544" y="3068960"/>
            <a:ext cx="3520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u="sng" dirty="0" err="1" smtClean="0"/>
              <a:t>Př</a:t>
            </a:r>
            <a:r>
              <a:rPr lang="cs-CZ" sz="2000" u="sng" dirty="0" smtClean="0"/>
              <a:t>:</a:t>
            </a:r>
            <a:r>
              <a:rPr lang="cs-CZ" sz="2000" dirty="0" smtClean="0"/>
              <a:t> Vypočtěte číslo, jestliže jeho </a:t>
            </a:r>
            <a:endParaRPr lang="cs-CZ" sz="2000" dirty="0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1043608" y="3573016"/>
          <a:ext cx="334489" cy="648073"/>
        </p:xfrm>
        <a:graphic>
          <a:graphicData uri="http://schemas.openxmlformats.org/presentationml/2006/ole">
            <p:oleObj spid="_x0000_s82947" name="Rovnice" r:id="rId4" imgW="203040" imgH="393480" progId="Equation.3">
              <p:embed/>
            </p:oleObj>
          </a:graphicData>
        </a:graphic>
      </p:graphicFrame>
      <p:sp>
        <p:nvSpPr>
          <p:cNvPr id="14" name="Obdélník 13"/>
          <p:cNvSpPr/>
          <p:nvPr/>
        </p:nvSpPr>
        <p:spPr>
          <a:xfrm>
            <a:off x="2340547" y="5589240"/>
            <a:ext cx="444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54</a:t>
            </a:r>
          </a:p>
        </p:txBody>
      </p:sp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1095375" y="4508500"/>
          <a:ext cx="230188" cy="647700"/>
        </p:xfrm>
        <a:graphic>
          <a:graphicData uri="http://schemas.openxmlformats.org/presentationml/2006/ole">
            <p:oleObj spid="_x0000_s82948" name="Rovnice" r:id="rId5" imgW="139680" imgH="393480" progId="Equation.3">
              <p:embed/>
            </p:oleObj>
          </a:graphicData>
        </a:graphic>
      </p:graphicFrame>
      <p:graphicFrame>
        <p:nvGraphicFramePr>
          <p:cNvPr id="82949" name="Object 5"/>
          <p:cNvGraphicFramePr>
            <a:graphicFrameLocks noChangeAspect="1"/>
          </p:cNvGraphicFramePr>
          <p:nvPr/>
        </p:nvGraphicFramePr>
        <p:xfrm>
          <a:off x="1012825" y="5516563"/>
          <a:ext cx="250825" cy="647700"/>
        </p:xfrm>
        <a:graphic>
          <a:graphicData uri="http://schemas.openxmlformats.org/presentationml/2006/ole">
            <p:oleObj spid="_x0000_s82949" name="Rovnice" r:id="rId6" imgW="152280" imgH="393480" progId="Equation.3">
              <p:embed/>
            </p:oleObj>
          </a:graphicData>
        </a:graphic>
      </p:graphicFrame>
      <p:graphicFrame>
        <p:nvGraphicFramePr>
          <p:cNvPr id="82950" name="Object 6"/>
          <p:cNvGraphicFramePr>
            <a:graphicFrameLocks noChangeAspect="1"/>
          </p:cNvGraphicFramePr>
          <p:nvPr/>
        </p:nvGraphicFramePr>
        <p:xfrm>
          <a:off x="4572000" y="3645024"/>
          <a:ext cx="334962" cy="647700"/>
        </p:xfrm>
        <a:graphic>
          <a:graphicData uri="http://schemas.openxmlformats.org/presentationml/2006/ole">
            <p:oleObj spid="_x0000_s82950" name="Rovnice" r:id="rId7" imgW="203040" imgH="393480" progId="Equation.3">
              <p:embed/>
            </p:oleObj>
          </a:graphicData>
        </a:graphic>
      </p:graphicFrame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4613275" y="4581525"/>
          <a:ext cx="250825" cy="647700"/>
        </p:xfrm>
        <a:graphic>
          <a:graphicData uri="http://schemas.openxmlformats.org/presentationml/2006/ole">
            <p:oleObj spid="_x0000_s82951" name="Rovnice" r:id="rId8" imgW="152280" imgH="393480" progId="Equation.3">
              <p:embed/>
            </p:oleObj>
          </a:graphicData>
        </a:graphic>
      </p:graphicFrame>
      <p:graphicFrame>
        <p:nvGraphicFramePr>
          <p:cNvPr id="82952" name="Object 8"/>
          <p:cNvGraphicFramePr>
            <a:graphicFrameLocks noChangeAspect="1"/>
          </p:cNvGraphicFramePr>
          <p:nvPr/>
        </p:nvGraphicFramePr>
        <p:xfrm>
          <a:off x="4613275" y="5373688"/>
          <a:ext cx="250825" cy="647700"/>
        </p:xfrm>
        <a:graphic>
          <a:graphicData uri="http://schemas.openxmlformats.org/presentationml/2006/ole">
            <p:oleObj spid="_x0000_s82952" name="Rovnice" r:id="rId9" imgW="152280" imgH="393480" progId="Equation.3">
              <p:embed/>
            </p:oleObj>
          </a:graphicData>
        </a:graphic>
      </p:graphicFrame>
      <p:sp>
        <p:nvSpPr>
          <p:cNvPr id="20" name="Obdélník 19"/>
          <p:cNvSpPr/>
          <p:nvPr/>
        </p:nvSpPr>
        <p:spPr>
          <a:xfrm>
            <a:off x="1326529" y="4653136"/>
            <a:ext cx="7489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je  27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1298589" y="5633308"/>
            <a:ext cx="7489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je  63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4932040" y="5517232"/>
            <a:ext cx="7489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je  26</a:t>
            </a:r>
          </a:p>
        </p:txBody>
      </p:sp>
      <p:sp>
        <p:nvSpPr>
          <p:cNvPr id="23" name="Obdélník 22"/>
          <p:cNvSpPr/>
          <p:nvPr/>
        </p:nvSpPr>
        <p:spPr>
          <a:xfrm>
            <a:off x="4998937" y="4653136"/>
            <a:ext cx="7489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je  64</a:t>
            </a:r>
          </a:p>
        </p:txBody>
      </p:sp>
      <p:sp>
        <p:nvSpPr>
          <p:cNvPr id="24" name="Obdélník 23"/>
          <p:cNvSpPr/>
          <p:nvPr/>
        </p:nvSpPr>
        <p:spPr>
          <a:xfrm>
            <a:off x="4937946" y="3789040"/>
            <a:ext cx="7489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je  45</a:t>
            </a:r>
          </a:p>
        </p:txBody>
      </p:sp>
      <p:sp>
        <p:nvSpPr>
          <p:cNvPr id="25" name="Obdélník 24"/>
          <p:cNvSpPr/>
          <p:nvPr/>
        </p:nvSpPr>
        <p:spPr>
          <a:xfrm>
            <a:off x="2339752" y="3683981"/>
            <a:ext cx="444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88</a:t>
            </a:r>
          </a:p>
        </p:txBody>
      </p:sp>
      <p:sp>
        <p:nvSpPr>
          <p:cNvPr id="26" name="Obdélník 25"/>
          <p:cNvSpPr/>
          <p:nvPr/>
        </p:nvSpPr>
        <p:spPr>
          <a:xfrm>
            <a:off x="2345658" y="4653136"/>
            <a:ext cx="444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27" name="Obdélník 26"/>
          <p:cNvSpPr/>
          <p:nvPr/>
        </p:nvSpPr>
        <p:spPr>
          <a:xfrm>
            <a:off x="1484040" y="3693160"/>
            <a:ext cx="7489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je  48</a:t>
            </a:r>
          </a:p>
        </p:txBody>
      </p:sp>
      <p:sp>
        <p:nvSpPr>
          <p:cNvPr id="28" name="Obdélník 27"/>
          <p:cNvSpPr/>
          <p:nvPr/>
        </p:nvSpPr>
        <p:spPr>
          <a:xfrm>
            <a:off x="6212056" y="3761100"/>
            <a:ext cx="444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65</a:t>
            </a:r>
          </a:p>
        </p:txBody>
      </p:sp>
      <p:sp>
        <p:nvSpPr>
          <p:cNvPr id="29" name="Obdélník 28"/>
          <p:cNvSpPr/>
          <p:nvPr/>
        </p:nvSpPr>
        <p:spPr>
          <a:xfrm>
            <a:off x="6173894" y="4686187"/>
            <a:ext cx="5741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112</a:t>
            </a:r>
          </a:p>
        </p:txBody>
      </p:sp>
      <p:sp>
        <p:nvSpPr>
          <p:cNvPr id="30" name="Obdélník 29"/>
          <p:cNvSpPr/>
          <p:nvPr/>
        </p:nvSpPr>
        <p:spPr>
          <a:xfrm>
            <a:off x="6195928" y="5517232"/>
            <a:ext cx="5741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117</a:t>
            </a:r>
          </a:p>
        </p:txBody>
      </p:sp>
      <p:grpSp>
        <p:nvGrpSpPr>
          <p:cNvPr id="31" name="Skupina 30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32" name="Popisek se čtyřstrannou šipkou 31">
              <a:hlinkClick r:id="rId10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" name="TextovéPole 32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0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1560" y="2564904"/>
            <a:ext cx="813690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45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kern="1200" dirty="0" smtClean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Zlomky – základní pojmy, rozšiřování</a:t>
                      </a:r>
                      <a:r>
                        <a:rPr lang="cs-CZ" sz="1600" i="1" kern="1200" smtClean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, krácení 1</a:t>
                      </a:r>
                      <a:endParaRPr lang="cs-CZ" sz="1600" i="1" kern="1200" dirty="0">
                        <a:solidFill>
                          <a:schemeClr val="dk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VY_32_INOVACE_01.01.EHL.MA.7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20. 10. 2012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/>
          <a:lstStyle/>
          <a:p>
            <a:r>
              <a:rPr lang="cs-CZ" b="1" i="1" dirty="0" smtClean="0"/>
              <a:t>Zlomky – základní pojmy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908720"/>
            <a:ext cx="2520280" cy="136815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755576" y="908720"/>
            <a:ext cx="2520280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stCxn id="4" idx="1"/>
            <a:endCxn id="4" idx="3"/>
          </p:cNvCxnSpPr>
          <p:nvPr/>
        </p:nvCxnSpPr>
        <p:spPr>
          <a:xfrm>
            <a:off x="755576" y="1592796"/>
            <a:ext cx="2520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>
            <a:stCxn id="4" idx="0"/>
            <a:endCxn id="4" idx="2"/>
          </p:cNvCxnSpPr>
          <p:nvPr/>
        </p:nvCxnSpPr>
        <p:spPr>
          <a:xfrm>
            <a:off x="2015716" y="908720"/>
            <a:ext cx="0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/>
        </p:nvSpPr>
        <p:spPr>
          <a:xfrm>
            <a:off x="2040703" y="908720"/>
            <a:ext cx="1224136" cy="681123"/>
          </a:xfrm>
          <a:prstGeom prst="rect">
            <a:avLst/>
          </a:prstGeom>
          <a:solidFill>
            <a:srgbClr val="FF0000">
              <a:alpha val="8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8369" name="Object 1"/>
          <p:cNvGraphicFramePr>
            <a:graphicFrameLocks noChangeAspect="1"/>
          </p:cNvGraphicFramePr>
          <p:nvPr/>
        </p:nvGraphicFramePr>
        <p:xfrm>
          <a:off x="1043608" y="2492896"/>
          <a:ext cx="288925" cy="815975"/>
        </p:xfrm>
        <a:graphic>
          <a:graphicData uri="http://schemas.openxmlformats.org/presentationml/2006/ole">
            <p:oleObj spid="_x0000_s58369" name="Rovnice" r:id="rId3" imgW="152280" imgH="393480" progId="Equation.3">
              <p:embed/>
            </p:oleObj>
          </a:graphicData>
        </a:graphic>
      </p:graphicFrame>
      <p:sp>
        <p:nvSpPr>
          <p:cNvPr id="15" name="Obdélník 14"/>
          <p:cNvSpPr/>
          <p:nvPr/>
        </p:nvSpPr>
        <p:spPr>
          <a:xfrm>
            <a:off x="6372200" y="620688"/>
            <a:ext cx="1872208" cy="1872208"/>
          </a:xfrm>
          <a:prstGeom prst="rect">
            <a:avLst/>
          </a:prstGeom>
          <a:solidFill>
            <a:srgbClr val="7030A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9" name="Přímá spojovací čára 18"/>
          <p:cNvCxnSpPr>
            <a:stCxn id="15" idx="1"/>
            <a:endCxn id="15" idx="3"/>
          </p:cNvCxnSpPr>
          <p:nvPr/>
        </p:nvCxnSpPr>
        <p:spPr>
          <a:xfrm>
            <a:off x="6372200" y="1556792"/>
            <a:ext cx="18722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bdélník 24"/>
          <p:cNvSpPr/>
          <p:nvPr/>
        </p:nvSpPr>
        <p:spPr>
          <a:xfrm>
            <a:off x="6372200" y="1556792"/>
            <a:ext cx="1872208" cy="9361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H="1">
            <a:off x="6372200" y="620688"/>
            <a:ext cx="1872208" cy="1872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bdélník 25"/>
          <p:cNvSpPr/>
          <p:nvPr/>
        </p:nvSpPr>
        <p:spPr>
          <a:xfrm>
            <a:off x="6372200" y="620688"/>
            <a:ext cx="936104" cy="9361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6372200" y="620688"/>
            <a:ext cx="1872208" cy="1872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>
            <a:stCxn id="15" idx="0"/>
            <a:endCxn id="15" idx="2"/>
          </p:cNvCxnSpPr>
          <p:nvPr/>
        </p:nvCxnSpPr>
        <p:spPr>
          <a:xfrm>
            <a:off x="7308304" y="620688"/>
            <a:ext cx="0" cy="1872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5436096" y="1052736"/>
          <a:ext cx="265113" cy="815975"/>
        </p:xfrm>
        <a:graphic>
          <a:graphicData uri="http://schemas.openxmlformats.org/presentationml/2006/ole">
            <p:oleObj spid="_x0000_s58370" name="Rovnice" r:id="rId4" imgW="139680" imgH="393480" progId="Equation.3">
              <p:embed/>
            </p:oleObj>
          </a:graphicData>
        </a:graphic>
      </p:graphicFrame>
      <p:sp>
        <p:nvSpPr>
          <p:cNvPr id="28" name="Elipsa 27"/>
          <p:cNvSpPr/>
          <p:nvPr/>
        </p:nvSpPr>
        <p:spPr>
          <a:xfrm>
            <a:off x="833490" y="4952185"/>
            <a:ext cx="1584176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louk 28"/>
          <p:cNvSpPr/>
          <p:nvPr/>
        </p:nvSpPr>
        <p:spPr>
          <a:xfrm rot="16200000">
            <a:off x="869095" y="4899657"/>
            <a:ext cx="1512168" cy="1595190"/>
          </a:xfrm>
          <a:prstGeom prst="arc">
            <a:avLst>
              <a:gd name="adj1" fmla="val 5302922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0" name="Přímá spojovací čára 29"/>
          <p:cNvCxnSpPr>
            <a:endCxn id="29" idx="0"/>
          </p:cNvCxnSpPr>
          <p:nvPr/>
        </p:nvCxnSpPr>
        <p:spPr>
          <a:xfrm flipV="1">
            <a:off x="788627" y="5674733"/>
            <a:ext cx="1633793" cy="1956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104"/>
          <p:cNvGraphicFramePr>
            <a:graphicFrameLocks noChangeAspect="1"/>
          </p:cNvGraphicFramePr>
          <p:nvPr/>
        </p:nvGraphicFramePr>
        <p:xfrm>
          <a:off x="2627784" y="4869160"/>
          <a:ext cx="287337" cy="815975"/>
        </p:xfrm>
        <a:graphic>
          <a:graphicData uri="http://schemas.openxmlformats.org/presentationml/2006/ole">
            <p:oleObj spid="_x0000_s58371" name="Rovnice" r:id="rId5" imgW="152280" imgH="393480" progId="Equation.3">
              <p:embed/>
            </p:oleObj>
          </a:graphicData>
        </a:graphic>
      </p:graphicFrame>
      <p:cxnSp>
        <p:nvCxnSpPr>
          <p:cNvPr id="35" name="Přímá spojovací čára 34"/>
          <p:cNvCxnSpPr>
            <a:stCxn id="29" idx="2"/>
            <a:endCxn id="28" idx="4"/>
          </p:cNvCxnSpPr>
          <p:nvPr/>
        </p:nvCxnSpPr>
        <p:spPr>
          <a:xfrm>
            <a:off x="1620205" y="4941183"/>
            <a:ext cx="5373" cy="152317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 flipV="1">
            <a:off x="755576" y="908720"/>
            <a:ext cx="2520280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ovéPole 31"/>
          <p:cNvSpPr txBox="1"/>
          <p:nvPr/>
        </p:nvSpPr>
        <p:spPr>
          <a:xfrm>
            <a:off x="3923928" y="2996952"/>
            <a:ext cx="28755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</a:t>
            </a:r>
            <a:r>
              <a:rPr lang="cs-CZ" sz="3200" dirty="0" smtClean="0">
                <a:hlinkClick r:id="rId6" action="ppaction://hlinksldjump"/>
              </a:rPr>
              <a:t>Složení zlomku</a:t>
            </a:r>
            <a:endParaRPr lang="cs-CZ" sz="32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923928" y="3501008"/>
            <a:ext cx="36569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</a:t>
            </a:r>
            <a:r>
              <a:rPr lang="cs-CZ" sz="3200" dirty="0" smtClean="0">
                <a:hlinkClick r:id="rId7" action="ppaction://hlinksldjump"/>
              </a:rPr>
              <a:t>Znázornění zlomku</a:t>
            </a:r>
            <a:endParaRPr lang="cs-CZ" sz="32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923928" y="4005064"/>
            <a:ext cx="30548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>
                <a:hlinkClick r:id="rId8" action="ppaction://hlinksldjump"/>
              </a:rPr>
              <a:t> Rovnost zlomku</a:t>
            </a:r>
            <a:endParaRPr lang="cs-CZ" sz="32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3932739" y="4548470"/>
            <a:ext cx="35900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</a:t>
            </a:r>
            <a:r>
              <a:rPr lang="cs-CZ" sz="3200" dirty="0" smtClean="0">
                <a:hlinkClick r:id="rId9" action="ppaction://hlinksldjump"/>
              </a:rPr>
              <a:t>Rozšiřování zlomku</a:t>
            </a:r>
            <a:endParaRPr lang="cs-CZ" sz="32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3923928" y="5048332"/>
            <a:ext cx="30340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>
                <a:hlinkClick r:id="rId10" action="ppaction://hlinksldjump"/>
              </a:rPr>
              <a:t> Krácení zlomku</a:t>
            </a:r>
            <a:endParaRPr lang="cs-CZ" sz="32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3923928" y="5589240"/>
            <a:ext cx="38214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</a:t>
            </a:r>
            <a:r>
              <a:rPr lang="cs-CZ" sz="3200" dirty="0" smtClean="0">
                <a:hlinkClick r:id="rId11" action="ppaction://hlinksldjump"/>
              </a:rPr>
              <a:t>Základní tvar zlomku</a:t>
            </a:r>
            <a:endParaRPr lang="cs-CZ" sz="32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3923928" y="6165304"/>
            <a:ext cx="3878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</a:t>
            </a:r>
            <a:r>
              <a:rPr lang="cs-CZ" sz="3200" dirty="0" smtClean="0">
                <a:hlinkClick r:id="rId12" action="ppaction://hlinksldjump"/>
              </a:rPr>
              <a:t>Výpočet části a celku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93 -0.10571 C 0.02691 -0.12977 0.04792 -0.16424 0.07292 -0.16424 C 0.1099 -0.16424 0.13993 -0.12838 0.13993 -0.08304 C 0.13993 -0.06847 0.13698 -0.05505 0.1309 -0.04303 C 0.13195 -0.04303 0.01493 0.13671 0.01493 0.1381 C 0.01493 0.13671 -0.10208 -0.04303 -0.10104 -0.04303 C -0.10712 -0.05505 -0.11007 -0.06847 -0.11007 -0.08304 C -0.11007 -0.12838 -0.08003 -0.16424 -0.04201 -0.16424 C -0.01805 -0.16424 0.00295 -0.12977 0.01493 -0.10571 Z " pathEditMode="relative" rAng="0" ptsTypes="fffffffff">
                                      <p:cBhvr>
                                        <p:cTn id="6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52 0  L 0.089 -0.0493  L 0.125 0  L 0.177 0  L 0.177 0.06929  L 0.213 0.11858  L 0.177 0.16655  L 0.177 0.23584  L 0.125 0.23584  L 0.089 0.2838  L 0.052 0.23584  L 0 0.23584  L 0 0.16655  L -0.037 0.11858  L 0 0.06929  L 0 0  Z" pathEditMode="relative" ptsTypes="">
                                      <p:cBhvr>
                                        <p:cTn id="8" dur="5000" fill="hold"/>
                                        <p:tgtEl>
                                          <p:spTgt spid="58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125 0.12125  L 0.077 0.31711  L -0.077 0.31711  L -0.125 0.12125  L 0 0  Z" pathEditMode="relative" ptsTypes="">
                                      <p:cBhvr>
                                        <p:cTn id="10" dur="5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203848" y="487036"/>
            <a:ext cx="53572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</a:t>
            </a:r>
          </a:p>
          <a:p>
            <a:pPr algn="ctr"/>
            <a:r>
              <a:rPr lang="cs-CZ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4</a:t>
            </a:r>
            <a:endParaRPr lang="cs-CZ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059832" y="1351132"/>
            <a:ext cx="914400" cy="72008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799404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3783134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3783134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3783134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Přímá spojovací šipka 10"/>
          <p:cNvCxnSpPr/>
          <p:nvPr/>
        </p:nvCxnSpPr>
        <p:spPr>
          <a:xfrm flipV="1">
            <a:off x="3995936" y="764704"/>
            <a:ext cx="864096" cy="14401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>
            <a:off x="4396892" y="1382044"/>
            <a:ext cx="79208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>
            <a:off x="4067944" y="1783180"/>
            <a:ext cx="864096" cy="14401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4644008" y="322742"/>
            <a:ext cx="201622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čitatel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5004048" y="1741814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jmenovatel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5292080" y="980728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zlomková čára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323528" y="2400835"/>
            <a:ext cx="8521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Jmenovatel</a:t>
            </a:r>
            <a:r>
              <a:rPr lang="cs-CZ" sz="2400" b="1" dirty="0" smtClean="0"/>
              <a:t> </a:t>
            </a:r>
            <a:r>
              <a:rPr lang="cs-CZ" sz="2400" dirty="0" smtClean="0"/>
              <a:t> zlomku udává, na kolik stejných částí je celek rozdělen.</a:t>
            </a:r>
            <a:endParaRPr lang="cs-CZ" sz="24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290897" y="2924944"/>
            <a:ext cx="6449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Čitatel</a:t>
            </a:r>
            <a:r>
              <a:rPr lang="cs-CZ" sz="2400" b="1" dirty="0" smtClean="0"/>
              <a:t> </a:t>
            </a:r>
            <a:r>
              <a:rPr lang="cs-CZ" sz="2400" dirty="0" smtClean="0"/>
              <a:t>sděluje, kolik těchto částí zlomek obsahuje.</a:t>
            </a:r>
            <a:endParaRPr lang="cs-CZ" sz="2400" dirty="0"/>
          </a:p>
        </p:txBody>
      </p:sp>
      <p:cxnSp>
        <p:nvCxnSpPr>
          <p:cNvPr id="30" name="Přímá spojovací čára 29"/>
          <p:cNvCxnSpPr/>
          <p:nvPr/>
        </p:nvCxnSpPr>
        <p:spPr>
          <a:xfrm>
            <a:off x="2699792" y="3511372"/>
            <a:ext cx="0" cy="12241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>
            <a:off x="4355976" y="3552558"/>
            <a:ext cx="0" cy="12241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/>
          <p:nvPr/>
        </p:nvCxnSpPr>
        <p:spPr>
          <a:xfrm>
            <a:off x="6012160" y="3531920"/>
            <a:ext cx="0" cy="12241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323528" y="5229200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Co vyjadřujeme pomocí zlomků? 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323528" y="260648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Složení zlomku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95536" y="5805264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Části celků.</a:t>
            </a:r>
          </a:p>
        </p:txBody>
      </p:sp>
      <p:sp>
        <p:nvSpPr>
          <p:cNvPr id="29" name="Elipsa 28"/>
          <p:cNvSpPr/>
          <p:nvPr/>
        </p:nvSpPr>
        <p:spPr>
          <a:xfrm>
            <a:off x="6489071" y="4991142"/>
            <a:ext cx="1584176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16200000">
            <a:off x="6524676" y="4938614"/>
            <a:ext cx="1512168" cy="1595190"/>
          </a:xfrm>
          <a:prstGeom prst="arc">
            <a:avLst>
              <a:gd name="adj1" fmla="val 5302922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8" name="Přímá spojovací čára 37"/>
          <p:cNvCxnSpPr/>
          <p:nvPr/>
        </p:nvCxnSpPr>
        <p:spPr>
          <a:xfrm>
            <a:off x="6084168" y="5733256"/>
            <a:ext cx="2448272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/>
          <p:nvPr/>
        </p:nvCxnSpPr>
        <p:spPr>
          <a:xfrm>
            <a:off x="7269347" y="4581128"/>
            <a:ext cx="0" cy="227687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3059832" y="393305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FF00"/>
                </a:solidFill>
              </a:rPr>
              <a:t>2. část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1475656" y="3933056"/>
            <a:ext cx="793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FF00"/>
                </a:solidFill>
              </a:rPr>
              <a:t>1. část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6372200" y="3933056"/>
            <a:ext cx="793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FF00"/>
                </a:solidFill>
              </a:rPr>
              <a:t>4. část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4716016" y="3933056"/>
            <a:ext cx="793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FF00"/>
                </a:solidFill>
              </a:rPr>
              <a:t>3. část</a:t>
            </a:r>
            <a:endParaRPr lang="cs-CZ" b="1" dirty="0">
              <a:solidFill>
                <a:srgbClr val="FFFF00"/>
              </a:solidFill>
            </a:endParaRPr>
          </a:p>
        </p:txBody>
      </p:sp>
      <p:graphicFrame>
        <p:nvGraphicFramePr>
          <p:cNvPr id="22529" name="Object 104"/>
          <p:cNvGraphicFramePr>
            <a:graphicFrameLocks noChangeAspect="1"/>
          </p:cNvGraphicFramePr>
          <p:nvPr/>
        </p:nvGraphicFramePr>
        <p:xfrm>
          <a:off x="5364088" y="5877272"/>
          <a:ext cx="287337" cy="815975"/>
        </p:xfrm>
        <a:graphic>
          <a:graphicData uri="http://schemas.openxmlformats.org/presentationml/2006/ole">
            <p:oleObj spid="_x0000_s22529" name="Rovnice" r:id="rId5" imgW="152280" imgH="393480" progId="Equation.3">
              <p:embed/>
            </p:oleObj>
          </a:graphicData>
        </a:graphic>
      </p:graphicFrame>
      <p:sp>
        <p:nvSpPr>
          <p:cNvPr id="45" name="TextovéPole 44"/>
          <p:cNvSpPr txBox="1"/>
          <p:nvPr/>
        </p:nvSpPr>
        <p:spPr>
          <a:xfrm>
            <a:off x="5652120" y="623731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kruhu</a:t>
            </a:r>
            <a:endParaRPr lang="cs-CZ" dirty="0"/>
          </a:p>
        </p:txBody>
      </p:sp>
      <p:grpSp>
        <p:nvGrpSpPr>
          <p:cNvPr id="35" name="Skupina 34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37" name="Popisek se čtyřstrannou šipkou 36">
              <a:hlinkClick r:id="rId6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TextovéPole 38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6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6" grpId="0"/>
      <p:bldP spid="27" grpId="0"/>
      <p:bldP spid="20" grpId="0"/>
      <p:bldP spid="25" grpId="0"/>
      <p:bldP spid="29" grpId="0" animBg="1"/>
      <p:bldP spid="34" grpId="0" animBg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980728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991001"/>
            <a:ext cx="3312368" cy="64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70" y="1916742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852936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861048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70" y="1916742"/>
            <a:ext cx="22177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1916832"/>
            <a:ext cx="22177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2852936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2852936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832" y="2852936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6" y="2852936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4" y="3861048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11092" y="3861048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23728" y="3861048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15816" y="3861048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ovéPole 16"/>
          <p:cNvSpPr txBox="1"/>
          <p:nvPr/>
        </p:nvSpPr>
        <p:spPr>
          <a:xfrm>
            <a:off x="611560" y="404664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Jaká část celku je vybarvena?</a:t>
            </a:r>
            <a:endParaRPr lang="cs-CZ" sz="2800" b="1" dirty="0"/>
          </a:p>
        </p:txBody>
      </p:sp>
      <p:sp>
        <p:nvSpPr>
          <p:cNvPr id="20" name="Elipsa 19"/>
          <p:cNvSpPr/>
          <p:nvPr/>
        </p:nvSpPr>
        <p:spPr>
          <a:xfrm>
            <a:off x="7524328" y="836712"/>
            <a:ext cx="1080120" cy="720080"/>
          </a:xfrm>
          <a:prstGeom prst="ellipse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Elipsa 22"/>
          <p:cNvSpPr/>
          <p:nvPr/>
        </p:nvSpPr>
        <p:spPr>
          <a:xfrm>
            <a:off x="7586062" y="1844734"/>
            <a:ext cx="1080120" cy="720080"/>
          </a:xfrm>
          <a:prstGeom prst="ellipse">
            <a:avLst/>
          </a:prstGeom>
          <a:solidFill>
            <a:srgbClr val="E412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Elipsa 23"/>
          <p:cNvSpPr/>
          <p:nvPr/>
        </p:nvSpPr>
        <p:spPr>
          <a:xfrm>
            <a:off x="7524328" y="2780928"/>
            <a:ext cx="1080120" cy="720080"/>
          </a:xfrm>
          <a:prstGeom prst="ellipse">
            <a:avLst/>
          </a:prstGeom>
          <a:solidFill>
            <a:srgbClr val="E1522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Elipsa 24"/>
          <p:cNvSpPr/>
          <p:nvPr/>
        </p:nvSpPr>
        <p:spPr>
          <a:xfrm>
            <a:off x="7472958" y="3789040"/>
            <a:ext cx="1080120" cy="720080"/>
          </a:xfrm>
          <a:prstGeom prst="ellipse">
            <a:avLst/>
          </a:prstGeom>
          <a:solidFill>
            <a:srgbClr val="16F6D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8" name="Objekt 27"/>
          <p:cNvGraphicFramePr>
            <a:graphicFrameLocks noChangeAspect="1"/>
          </p:cNvGraphicFramePr>
          <p:nvPr/>
        </p:nvGraphicFramePr>
        <p:xfrm>
          <a:off x="7935828" y="774978"/>
          <a:ext cx="288032" cy="816090"/>
        </p:xfrm>
        <a:graphic>
          <a:graphicData uri="http://schemas.openxmlformats.org/presentationml/2006/ole">
            <p:oleObj spid="_x0000_s3076" name="Rovnice" r:id="rId8" imgW="152280" imgH="39348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976924" y="1793274"/>
          <a:ext cx="287338" cy="815975"/>
        </p:xfrm>
        <a:graphic>
          <a:graphicData uri="http://schemas.openxmlformats.org/presentationml/2006/ole">
            <p:oleObj spid="_x0000_s3077" name="Rovnice" r:id="rId9" imgW="152280" imgH="393480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7915370" y="2739832"/>
          <a:ext cx="287338" cy="815975"/>
        </p:xfrm>
        <a:graphic>
          <a:graphicData uri="http://schemas.openxmlformats.org/presentationml/2006/ole">
            <p:oleObj spid="_x0000_s3078" name="Rovnice" r:id="rId10" imgW="152280" imgH="393480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7853546" y="3747944"/>
          <a:ext cx="287338" cy="815975"/>
        </p:xfrm>
        <a:graphic>
          <a:graphicData uri="http://schemas.openxmlformats.org/presentationml/2006/ole">
            <p:oleObj spid="_x0000_s3079" name="Rovnice" r:id="rId11" imgW="152280" imgH="393480" progId="Equation.3">
              <p:embed/>
            </p:oleObj>
          </a:graphicData>
        </a:graphic>
      </p:graphicFrame>
      <p:sp>
        <p:nvSpPr>
          <p:cNvPr id="26" name="TextovéPole 25"/>
          <p:cNvSpPr txBox="1"/>
          <p:nvPr/>
        </p:nvSpPr>
        <p:spPr>
          <a:xfrm>
            <a:off x="467544" y="5157192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Zlomky znázorníme rozdělováním celku na shodné části.</a:t>
            </a:r>
            <a:endParaRPr lang="cs-CZ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Elipsa 124"/>
          <p:cNvSpPr/>
          <p:nvPr/>
        </p:nvSpPr>
        <p:spPr>
          <a:xfrm>
            <a:off x="1259632" y="1060736"/>
            <a:ext cx="504056" cy="936104"/>
          </a:xfrm>
          <a:prstGeom prst="ellipse">
            <a:avLst/>
          </a:prstGeom>
          <a:solidFill>
            <a:srgbClr val="16F6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Elipsa 75"/>
          <p:cNvSpPr/>
          <p:nvPr/>
        </p:nvSpPr>
        <p:spPr>
          <a:xfrm>
            <a:off x="7550616" y="1052736"/>
            <a:ext cx="504056" cy="93610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Elipsa 53"/>
          <p:cNvSpPr/>
          <p:nvPr/>
        </p:nvSpPr>
        <p:spPr>
          <a:xfrm>
            <a:off x="5292080" y="1052736"/>
            <a:ext cx="504056" cy="936104"/>
          </a:xfrm>
          <a:prstGeom prst="ellipse">
            <a:avLst/>
          </a:prstGeom>
          <a:solidFill>
            <a:srgbClr val="FF00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Elipsa 52"/>
          <p:cNvSpPr/>
          <p:nvPr/>
        </p:nvSpPr>
        <p:spPr>
          <a:xfrm>
            <a:off x="6444208" y="1052736"/>
            <a:ext cx="504056" cy="93610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Elipsa 74"/>
          <p:cNvSpPr/>
          <p:nvPr/>
        </p:nvSpPr>
        <p:spPr>
          <a:xfrm>
            <a:off x="7578048" y="2604638"/>
            <a:ext cx="504056" cy="504056"/>
          </a:xfrm>
          <a:prstGeom prst="ellipse">
            <a:avLst/>
          </a:prstGeom>
          <a:solidFill>
            <a:srgbClr val="7030A0">
              <a:alpha val="4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Elipsa 73"/>
          <p:cNvSpPr/>
          <p:nvPr/>
        </p:nvSpPr>
        <p:spPr>
          <a:xfrm>
            <a:off x="5324354" y="2636912"/>
            <a:ext cx="504056" cy="504056"/>
          </a:xfrm>
          <a:prstGeom prst="ellipse">
            <a:avLst/>
          </a:prstGeom>
          <a:solidFill>
            <a:srgbClr val="7030A0">
              <a:alpha val="4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Elipsa 72"/>
          <p:cNvSpPr/>
          <p:nvPr/>
        </p:nvSpPr>
        <p:spPr>
          <a:xfrm>
            <a:off x="3015228" y="2636912"/>
            <a:ext cx="504056" cy="504056"/>
          </a:xfrm>
          <a:prstGeom prst="ellipse">
            <a:avLst/>
          </a:prstGeom>
          <a:solidFill>
            <a:srgbClr val="7030A0">
              <a:alpha val="4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1547664" y="404664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/>
              <a:t>Znázornění zlomků na číselné ose</a:t>
            </a:r>
            <a:endParaRPr lang="cs-CZ" sz="2800" b="1" dirty="0"/>
          </a:p>
        </p:txBody>
      </p:sp>
      <p:sp>
        <p:nvSpPr>
          <p:cNvPr id="4186" name="Rectangle 9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630238" algn="l"/>
                <a:tab pos="1169988" algn="l"/>
                <a:tab pos="2339975" algn="l"/>
                <a:tab pos="3511550" algn="l"/>
                <a:tab pos="4051300" algn="l"/>
                <a:tab pos="5221288" algn="l"/>
                <a:tab pos="6391275" algn="l"/>
                <a:tab pos="6931025" algn="l"/>
              </a:tabLst>
            </a:pPr>
            <a:r>
              <a:rPr kumimoji="0" 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																															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" name="Přímá spojovací čára 103"/>
          <p:cNvCxnSpPr/>
          <p:nvPr/>
        </p:nvCxnSpPr>
        <p:spPr>
          <a:xfrm>
            <a:off x="971600" y="2348174"/>
            <a:ext cx="68407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Přímá spojovací čára 106"/>
          <p:cNvCxnSpPr/>
          <p:nvPr/>
        </p:nvCxnSpPr>
        <p:spPr>
          <a:xfrm>
            <a:off x="982233" y="2109943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Přímá spojovací čára 107"/>
          <p:cNvCxnSpPr/>
          <p:nvPr/>
        </p:nvCxnSpPr>
        <p:spPr>
          <a:xfrm>
            <a:off x="2699792" y="211330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Přímá spojovací čára 109"/>
          <p:cNvCxnSpPr/>
          <p:nvPr/>
        </p:nvCxnSpPr>
        <p:spPr>
          <a:xfrm>
            <a:off x="1537031" y="2120576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Přímá spojovací čára 110"/>
          <p:cNvCxnSpPr/>
          <p:nvPr/>
        </p:nvCxnSpPr>
        <p:spPr>
          <a:xfrm>
            <a:off x="3265223" y="2115730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Přímá spojovací čára 111"/>
          <p:cNvCxnSpPr/>
          <p:nvPr/>
        </p:nvCxnSpPr>
        <p:spPr>
          <a:xfrm>
            <a:off x="3822444" y="212151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Přímá spojovací čára 112"/>
          <p:cNvCxnSpPr/>
          <p:nvPr/>
        </p:nvCxnSpPr>
        <p:spPr>
          <a:xfrm>
            <a:off x="4427984" y="212151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ovací čára 113"/>
          <p:cNvCxnSpPr/>
          <p:nvPr/>
        </p:nvCxnSpPr>
        <p:spPr>
          <a:xfrm>
            <a:off x="5558846" y="2132150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Přímá spojovací čára 115"/>
          <p:cNvCxnSpPr/>
          <p:nvPr/>
        </p:nvCxnSpPr>
        <p:spPr>
          <a:xfrm>
            <a:off x="4982782" y="2132150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Přímá spojovací čára 116"/>
          <p:cNvCxnSpPr/>
          <p:nvPr/>
        </p:nvCxnSpPr>
        <p:spPr>
          <a:xfrm>
            <a:off x="7815338" y="2083831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Přímá spojovací čára 118"/>
          <p:cNvCxnSpPr/>
          <p:nvPr/>
        </p:nvCxnSpPr>
        <p:spPr>
          <a:xfrm>
            <a:off x="6702764" y="2113307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90" name="Object 94"/>
          <p:cNvGraphicFramePr>
            <a:graphicFrameLocks noChangeAspect="1"/>
          </p:cNvGraphicFramePr>
          <p:nvPr/>
        </p:nvGraphicFramePr>
        <p:xfrm>
          <a:off x="5017509" y="5805264"/>
          <a:ext cx="384175" cy="815975"/>
        </p:xfrm>
        <a:graphic>
          <a:graphicData uri="http://schemas.openxmlformats.org/presentationml/2006/ole">
            <p:oleObj spid="_x0000_s19459" name="Rovnice" r:id="rId3" imgW="203040" imgH="393480" progId="Equation.3">
              <p:embed/>
            </p:oleObj>
          </a:graphicData>
        </a:graphic>
      </p:graphicFrame>
      <p:graphicFrame>
        <p:nvGraphicFramePr>
          <p:cNvPr id="4196" name="Object 100"/>
          <p:cNvGraphicFramePr>
            <a:graphicFrameLocks noChangeAspect="1"/>
          </p:cNvGraphicFramePr>
          <p:nvPr/>
        </p:nvGraphicFramePr>
        <p:xfrm>
          <a:off x="5345800" y="1115600"/>
          <a:ext cx="407987" cy="815975"/>
        </p:xfrm>
        <a:graphic>
          <a:graphicData uri="http://schemas.openxmlformats.org/presentationml/2006/ole">
            <p:oleObj spid="_x0000_s19465" name="Rovnice" r:id="rId4" imgW="215640" imgH="393480" progId="Equation.3">
              <p:embed/>
            </p:oleObj>
          </a:graphicData>
        </a:graphic>
      </p:graphicFrame>
      <p:graphicFrame>
        <p:nvGraphicFramePr>
          <p:cNvPr id="4198" name="Object 102"/>
          <p:cNvGraphicFramePr>
            <a:graphicFrameLocks noChangeAspect="1"/>
          </p:cNvGraphicFramePr>
          <p:nvPr/>
        </p:nvGraphicFramePr>
        <p:xfrm>
          <a:off x="6488637" y="1110877"/>
          <a:ext cx="407987" cy="815975"/>
        </p:xfrm>
        <a:graphic>
          <a:graphicData uri="http://schemas.openxmlformats.org/presentationml/2006/ole">
            <p:oleObj spid="_x0000_s19467" name="Rovnice" r:id="rId5" imgW="215640" imgH="393480" progId="Equation.3">
              <p:embed/>
            </p:oleObj>
          </a:graphicData>
        </a:graphic>
      </p:graphicFrame>
      <p:graphicFrame>
        <p:nvGraphicFramePr>
          <p:cNvPr id="4199" name="Object 103"/>
          <p:cNvGraphicFramePr>
            <a:graphicFrameLocks noChangeAspect="1"/>
          </p:cNvGraphicFramePr>
          <p:nvPr/>
        </p:nvGraphicFramePr>
        <p:xfrm>
          <a:off x="7623514" y="1123889"/>
          <a:ext cx="406400" cy="815975"/>
        </p:xfrm>
        <a:graphic>
          <a:graphicData uri="http://schemas.openxmlformats.org/presentationml/2006/ole">
            <p:oleObj spid="_x0000_s19468" name="Rovnice" r:id="rId6" imgW="215640" imgH="393480" progId="Equation.3">
              <p:embed/>
            </p:oleObj>
          </a:graphicData>
        </a:graphic>
      </p:graphicFrame>
      <p:graphicFrame>
        <p:nvGraphicFramePr>
          <p:cNvPr id="4200" name="Object 104"/>
          <p:cNvGraphicFramePr>
            <a:graphicFrameLocks noChangeAspect="1"/>
          </p:cNvGraphicFramePr>
          <p:nvPr/>
        </p:nvGraphicFramePr>
        <p:xfrm>
          <a:off x="1377360" y="1124744"/>
          <a:ext cx="287338" cy="815975"/>
        </p:xfrm>
        <a:graphic>
          <a:graphicData uri="http://schemas.openxmlformats.org/presentationml/2006/ole">
            <p:oleObj spid="_x0000_s19469" name="Rovnice" r:id="rId7" imgW="152280" imgH="393480" progId="Equation.3">
              <p:embed/>
            </p:oleObj>
          </a:graphicData>
        </a:graphic>
      </p:graphicFrame>
      <p:pic>
        <p:nvPicPr>
          <p:cNvPr id="13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99592" y="3212976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99592" y="4005064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99592" y="4797152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Elipsa 50"/>
          <p:cNvSpPr/>
          <p:nvPr/>
        </p:nvSpPr>
        <p:spPr>
          <a:xfrm>
            <a:off x="2447192" y="1051592"/>
            <a:ext cx="504056" cy="93610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Elipsa 51"/>
          <p:cNvSpPr/>
          <p:nvPr/>
        </p:nvSpPr>
        <p:spPr>
          <a:xfrm>
            <a:off x="4716016" y="1060736"/>
            <a:ext cx="504056" cy="93610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9470" name="Object 103"/>
          <p:cNvGraphicFramePr>
            <a:graphicFrameLocks noChangeAspect="1"/>
          </p:cNvGraphicFramePr>
          <p:nvPr/>
        </p:nvGraphicFramePr>
        <p:xfrm>
          <a:off x="7722134" y="2655200"/>
          <a:ext cx="214312" cy="368300"/>
        </p:xfrm>
        <a:graphic>
          <a:graphicData uri="http://schemas.openxmlformats.org/presentationml/2006/ole">
            <p:oleObj spid="_x0000_s19470" name="Rovnice" r:id="rId9" imgW="114120" imgH="177480" progId="Equation.3">
              <p:embed/>
            </p:oleObj>
          </a:graphicData>
        </a:graphic>
      </p:graphicFrame>
      <p:graphicFrame>
        <p:nvGraphicFramePr>
          <p:cNvPr id="19471" name="Object 103"/>
          <p:cNvGraphicFramePr>
            <a:graphicFrameLocks noChangeAspect="1"/>
          </p:cNvGraphicFramePr>
          <p:nvPr/>
        </p:nvGraphicFramePr>
        <p:xfrm>
          <a:off x="5464487" y="2700850"/>
          <a:ext cx="238125" cy="342900"/>
        </p:xfrm>
        <a:graphic>
          <a:graphicData uri="http://schemas.openxmlformats.org/presentationml/2006/ole">
            <p:oleObj spid="_x0000_s19471" name="Rovnice" r:id="rId10" imgW="126720" imgH="164880" progId="Equation.3">
              <p:embed/>
            </p:oleObj>
          </a:graphicData>
        </a:graphic>
      </p:graphicFrame>
      <p:pic>
        <p:nvPicPr>
          <p:cNvPr id="58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55776" y="4797152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99592" y="4794012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1960" y="4797152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857127" y="4791112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55776" y="3212976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99592" y="3207865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1960" y="3212976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818170" y="3212976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66793" y="4001766"/>
            <a:ext cx="1647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921626" y="3999158"/>
            <a:ext cx="1647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1826" y="4010970"/>
            <a:ext cx="1647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856993" y="4001766"/>
            <a:ext cx="1647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Elipsa 55"/>
          <p:cNvSpPr/>
          <p:nvPr/>
        </p:nvSpPr>
        <p:spPr>
          <a:xfrm>
            <a:off x="4151131" y="1052736"/>
            <a:ext cx="520309" cy="936104"/>
          </a:xfrm>
          <a:prstGeom prst="ellipse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9473" name="Object 98"/>
          <p:cNvGraphicFramePr>
            <a:graphicFrameLocks noChangeAspect="1"/>
          </p:cNvGraphicFramePr>
          <p:nvPr/>
        </p:nvGraphicFramePr>
        <p:xfrm>
          <a:off x="4283968" y="1151032"/>
          <a:ext cx="287338" cy="768350"/>
        </p:xfrm>
        <a:graphic>
          <a:graphicData uri="http://schemas.openxmlformats.org/presentationml/2006/ole">
            <p:oleObj spid="_x0000_s19473" name="Rovnice" r:id="rId12" imgW="152280" imgH="393480" progId="Equation.3">
              <p:embed/>
            </p:oleObj>
          </a:graphicData>
        </a:graphic>
      </p:graphicFrame>
      <p:pic>
        <p:nvPicPr>
          <p:cNvPr id="62" name="Picture 1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99592" y="3224127"/>
            <a:ext cx="3312368" cy="64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1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11960" y="3224127"/>
            <a:ext cx="3312368" cy="64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1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99592" y="4016215"/>
            <a:ext cx="3312368" cy="64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" name="Elipsa 80"/>
          <p:cNvSpPr/>
          <p:nvPr/>
        </p:nvSpPr>
        <p:spPr>
          <a:xfrm>
            <a:off x="3635896" y="1052736"/>
            <a:ext cx="504056" cy="936104"/>
          </a:xfrm>
          <a:prstGeom prst="ellipse">
            <a:avLst/>
          </a:prstGeom>
          <a:solidFill>
            <a:srgbClr val="16F6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2" name="Elipsa 81"/>
          <p:cNvSpPr/>
          <p:nvPr/>
        </p:nvSpPr>
        <p:spPr>
          <a:xfrm>
            <a:off x="711000" y="2636912"/>
            <a:ext cx="504056" cy="504056"/>
          </a:xfrm>
          <a:prstGeom prst="ellipse">
            <a:avLst/>
          </a:prstGeom>
          <a:solidFill>
            <a:srgbClr val="7030A0">
              <a:alpha val="4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3" name="Picture 1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11960" y="4016215"/>
            <a:ext cx="3312368" cy="64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Picture 1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11960" y="4808303"/>
            <a:ext cx="3312368" cy="64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" name="Picture 1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99592" y="4808303"/>
            <a:ext cx="3312368" cy="64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Elipsa 85"/>
          <p:cNvSpPr/>
          <p:nvPr/>
        </p:nvSpPr>
        <p:spPr>
          <a:xfrm>
            <a:off x="7541472" y="1052736"/>
            <a:ext cx="504056" cy="936104"/>
          </a:xfrm>
          <a:prstGeom prst="ellipse">
            <a:avLst/>
          </a:prstGeom>
          <a:solidFill>
            <a:srgbClr val="44F9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9475" name="Object 104"/>
          <p:cNvGraphicFramePr>
            <a:graphicFrameLocks noChangeAspect="1"/>
          </p:cNvGraphicFramePr>
          <p:nvPr/>
        </p:nvGraphicFramePr>
        <p:xfrm>
          <a:off x="7677488" y="1115600"/>
          <a:ext cx="287337" cy="815975"/>
        </p:xfrm>
        <a:graphic>
          <a:graphicData uri="http://schemas.openxmlformats.org/presentationml/2006/ole">
            <p:oleObj spid="_x0000_s19475" name="Rovnice" r:id="rId14" imgW="152280" imgH="393480" progId="Equation.3">
              <p:embed/>
            </p:oleObj>
          </a:graphicData>
        </a:graphic>
      </p:graphicFrame>
      <p:pic>
        <p:nvPicPr>
          <p:cNvPr id="90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56176" y="3212976"/>
            <a:ext cx="1368152" cy="680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25880" y="3212976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40312" y="3212976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36456" y="3212976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841744" y="3212976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99592" y="4005064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95736" y="4005064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491880" y="4005064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788024" y="4005064"/>
            <a:ext cx="1368152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" name="Picture 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56176" y="4005064"/>
            <a:ext cx="1368152" cy="680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193" name="Object 97"/>
          <p:cNvGraphicFramePr>
            <a:graphicFrameLocks noChangeAspect="1"/>
          </p:cNvGraphicFramePr>
          <p:nvPr/>
        </p:nvGraphicFramePr>
        <p:xfrm>
          <a:off x="3681616" y="1124744"/>
          <a:ext cx="406400" cy="815975"/>
        </p:xfrm>
        <a:graphic>
          <a:graphicData uri="http://schemas.openxmlformats.org/presentationml/2006/ole">
            <p:oleObj spid="_x0000_s19462" name="Rovnice" r:id="rId16" imgW="215640" imgH="393480" progId="Equation.3">
              <p:embed/>
            </p:oleObj>
          </a:graphicData>
        </a:graphic>
      </p:graphicFrame>
      <p:graphicFrame>
        <p:nvGraphicFramePr>
          <p:cNvPr id="4191" name="Object 95"/>
          <p:cNvGraphicFramePr>
            <a:graphicFrameLocks noChangeAspect="1"/>
          </p:cNvGraphicFramePr>
          <p:nvPr/>
        </p:nvGraphicFramePr>
        <p:xfrm>
          <a:off x="2555776" y="1114456"/>
          <a:ext cx="287338" cy="815975"/>
        </p:xfrm>
        <a:graphic>
          <a:graphicData uri="http://schemas.openxmlformats.org/presentationml/2006/ole">
            <p:oleObj spid="_x0000_s19460" name="Rovnice" r:id="rId17" imgW="152280" imgH="393480" progId="Equation.3">
              <p:embed/>
            </p:oleObj>
          </a:graphicData>
        </a:graphic>
      </p:graphicFrame>
      <p:pic>
        <p:nvPicPr>
          <p:cNvPr id="100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99592" y="3212976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743140" y="3212976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555776" y="3212976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347864" y="3212976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4211960" y="3212976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055508" y="3212976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0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868144" y="3212976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1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660232" y="3212976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99592" y="4005064"/>
            <a:ext cx="90528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691680" y="4005064"/>
            <a:ext cx="864096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476" name="Object 104"/>
          <p:cNvGraphicFramePr>
            <a:graphicFrameLocks noChangeAspect="1"/>
          </p:cNvGraphicFramePr>
          <p:nvPr/>
        </p:nvGraphicFramePr>
        <p:xfrm>
          <a:off x="4644008" y="5805488"/>
          <a:ext cx="384175" cy="815975"/>
        </p:xfrm>
        <a:graphic>
          <a:graphicData uri="http://schemas.openxmlformats.org/presentationml/2006/ole">
            <p:oleObj spid="_x0000_s19476" name="Rovnice" r:id="rId19" imgW="203040" imgH="393480" progId="Equation.3">
              <p:embed/>
            </p:oleObj>
          </a:graphicData>
        </a:graphic>
      </p:graphicFrame>
      <p:graphicFrame>
        <p:nvGraphicFramePr>
          <p:cNvPr id="19477" name="Object 98"/>
          <p:cNvGraphicFramePr>
            <a:graphicFrameLocks noChangeAspect="1"/>
          </p:cNvGraphicFramePr>
          <p:nvPr/>
        </p:nvGraphicFramePr>
        <p:xfrm>
          <a:off x="5411837" y="5831552"/>
          <a:ext cx="382588" cy="768350"/>
        </p:xfrm>
        <a:graphic>
          <a:graphicData uri="http://schemas.openxmlformats.org/presentationml/2006/ole">
            <p:oleObj spid="_x0000_s19477" name="Rovnice" r:id="rId20" imgW="203040" imgH="393480" progId="Equation.3">
              <p:embed/>
            </p:oleObj>
          </a:graphicData>
        </a:graphic>
      </p:graphicFrame>
      <p:graphicFrame>
        <p:nvGraphicFramePr>
          <p:cNvPr id="4195" name="Object 99"/>
          <p:cNvGraphicFramePr>
            <a:graphicFrameLocks noChangeAspect="1"/>
          </p:cNvGraphicFramePr>
          <p:nvPr/>
        </p:nvGraphicFramePr>
        <p:xfrm>
          <a:off x="4809540" y="1116578"/>
          <a:ext cx="287338" cy="815975"/>
        </p:xfrm>
        <a:graphic>
          <a:graphicData uri="http://schemas.openxmlformats.org/presentationml/2006/ole">
            <p:oleObj spid="_x0000_s19464" name="Rovnice" r:id="rId21" imgW="152280" imgH="393480" progId="Equation.3">
              <p:embed/>
            </p:oleObj>
          </a:graphicData>
        </a:graphic>
      </p:graphicFrame>
      <p:graphicFrame>
        <p:nvGraphicFramePr>
          <p:cNvPr id="19478" name="Object 99"/>
          <p:cNvGraphicFramePr>
            <a:graphicFrameLocks noChangeAspect="1"/>
          </p:cNvGraphicFramePr>
          <p:nvPr/>
        </p:nvGraphicFramePr>
        <p:xfrm>
          <a:off x="5789021" y="5804120"/>
          <a:ext cx="384175" cy="815975"/>
        </p:xfrm>
        <a:graphic>
          <a:graphicData uri="http://schemas.openxmlformats.org/presentationml/2006/ole">
            <p:oleObj spid="_x0000_s19478" name="Rovnice" r:id="rId22" imgW="203040" imgH="393480" progId="Equation.3">
              <p:embed/>
            </p:oleObj>
          </a:graphicData>
        </a:graphic>
      </p:graphicFrame>
      <p:sp>
        <p:nvSpPr>
          <p:cNvPr id="124" name="TextovéPole 123"/>
          <p:cNvSpPr txBox="1"/>
          <p:nvPr/>
        </p:nvSpPr>
        <p:spPr>
          <a:xfrm>
            <a:off x="251520" y="5877272"/>
            <a:ext cx="43785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Zobraz na číselné ose zlomky</a:t>
            </a:r>
            <a:endParaRPr lang="cs-CZ" sz="2800" dirty="0"/>
          </a:p>
        </p:txBody>
      </p:sp>
      <p:graphicFrame>
        <p:nvGraphicFramePr>
          <p:cNvPr id="19479" name="Object 100"/>
          <p:cNvGraphicFramePr>
            <a:graphicFrameLocks noChangeAspect="1"/>
          </p:cNvGraphicFramePr>
          <p:nvPr/>
        </p:nvGraphicFramePr>
        <p:xfrm>
          <a:off x="6169637" y="5804120"/>
          <a:ext cx="503237" cy="815975"/>
        </p:xfrm>
        <a:graphic>
          <a:graphicData uri="http://schemas.openxmlformats.org/presentationml/2006/ole">
            <p:oleObj spid="_x0000_s19479" name="Rovnice" r:id="rId23" imgW="266400" imgH="393480" progId="Equation.3">
              <p:embed/>
            </p:oleObj>
          </a:graphicData>
        </a:graphic>
      </p:graphicFrame>
      <p:graphicFrame>
        <p:nvGraphicFramePr>
          <p:cNvPr id="19480" name="Object 97"/>
          <p:cNvGraphicFramePr>
            <a:graphicFrameLocks noChangeAspect="1"/>
          </p:cNvGraphicFramePr>
          <p:nvPr/>
        </p:nvGraphicFramePr>
        <p:xfrm>
          <a:off x="7129741" y="5805264"/>
          <a:ext cx="503238" cy="815975"/>
        </p:xfrm>
        <a:graphic>
          <a:graphicData uri="http://schemas.openxmlformats.org/presentationml/2006/ole">
            <p:oleObj spid="_x0000_s19480" name="Rovnice" r:id="rId24" imgW="266400" imgH="393480" progId="Equation.3">
              <p:embed/>
            </p:oleObj>
          </a:graphicData>
        </a:graphic>
      </p:graphicFrame>
      <p:graphicFrame>
        <p:nvGraphicFramePr>
          <p:cNvPr id="19481" name="Object 102"/>
          <p:cNvGraphicFramePr>
            <a:graphicFrameLocks noChangeAspect="1"/>
          </p:cNvGraphicFramePr>
          <p:nvPr/>
        </p:nvGraphicFramePr>
        <p:xfrm>
          <a:off x="6634829" y="5805264"/>
          <a:ext cx="504825" cy="815975"/>
        </p:xfrm>
        <a:graphic>
          <a:graphicData uri="http://schemas.openxmlformats.org/presentationml/2006/ole">
            <p:oleObj spid="_x0000_s19481" name="Rovnice" r:id="rId25" imgW="266400" imgH="393480" progId="Equation.3">
              <p:embed/>
            </p:oleObj>
          </a:graphicData>
        </a:graphic>
      </p:graphicFrame>
      <p:graphicFrame>
        <p:nvGraphicFramePr>
          <p:cNvPr id="19482" name="Object 103"/>
          <p:cNvGraphicFramePr>
            <a:graphicFrameLocks noChangeAspect="1"/>
          </p:cNvGraphicFramePr>
          <p:nvPr/>
        </p:nvGraphicFramePr>
        <p:xfrm>
          <a:off x="7605221" y="5805264"/>
          <a:ext cx="503238" cy="815975"/>
        </p:xfrm>
        <a:graphic>
          <a:graphicData uri="http://schemas.openxmlformats.org/presentationml/2006/ole">
            <p:oleObj spid="_x0000_s19482" name="Rovnice" r:id="rId26" imgW="266400" imgH="393480" progId="Equation.3">
              <p:embed/>
            </p:oleObj>
          </a:graphicData>
        </a:graphic>
      </p:graphicFrame>
      <p:graphicFrame>
        <p:nvGraphicFramePr>
          <p:cNvPr id="19483" name="Object 27"/>
          <p:cNvGraphicFramePr>
            <a:graphicFrameLocks noChangeAspect="1"/>
          </p:cNvGraphicFramePr>
          <p:nvPr/>
        </p:nvGraphicFramePr>
        <p:xfrm>
          <a:off x="8100133" y="5805264"/>
          <a:ext cx="382587" cy="815975"/>
        </p:xfrm>
        <a:graphic>
          <a:graphicData uri="http://schemas.openxmlformats.org/presentationml/2006/ole">
            <p:oleObj spid="_x0000_s19483" name="Rovnice" r:id="rId27" imgW="203040" imgH="393480" progId="Equation.3">
              <p:embed/>
            </p:oleObj>
          </a:graphicData>
        </a:graphic>
      </p:graphicFrame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849886" y="2708920"/>
          <a:ext cx="214313" cy="368300"/>
        </p:xfrm>
        <a:graphic>
          <a:graphicData uri="http://schemas.openxmlformats.org/presentationml/2006/ole">
            <p:oleObj spid="_x0000_s19474" name="Rovnice" r:id="rId28" imgW="114120" imgH="177480" progId="Equation.3">
              <p:embed/>
            </p:oleObj>
          </a:graphicData>
        </a:graphic>
      </p:graphicFrame>
      <p:graphicFrame>
        <p:nvGraphicFramePr>
          <p:cNvPr id="19472" name="Object 103"/>
          <p:cNvGraphicFramePr>
            <a:graphicFrameLocks noChangeAspect="1"/>
          </p:cNvGraphicFramePr>
          <p:nvPr/>
        </p:nvGraphicFramePr>
        <p:xfrm>
          <a:off x="3160816" y="2687404"/>
          <a:ext cx="190500" cy="342900"/>
        </p:xfrm>
        <a:graphic>
          <a:graphicData uri="http://schemas.openxmlformats.org/presentationml/2006/ole">
            <p:oleObj spid="_x0000_s19472" name="Rovnice" r:id="rId29" imgW="101520" imgH="164880" progId="Equation.3">
              <p:embed/>
            </p:oleObj>
          </a:graphicData>
        </a:graphic>
      </p:graphicFrame>
      <p:grpSp>
        <p:nvGrpSpPr>
          <p:cNvPr id="109" name="Skupina 108"/>
          <p:cNvGrpSpPr/>
          <p:nvPr/>
        </p:nvGrpSpPr>
        <p:grpSpPr>
          <a:xfrm>
            <a:off x="8423920" y="5949280"/>
            <a:ext cx="720080" cy="720080"/>
            <a:chOff x="7308304" y="404664"/>
            <a:chExt cx="720080" cy="720080"/>
          </a:xfrm>
        </p:grpSpPr>
        <p:sp>
          <p:nvSpPr>
            <p:cNvPr id="115" name="Popisek se čtyřstrannou šipkou 114">
              <a:hlinkClick r:id="rId30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8" name="TextovéPole 117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30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00"/>
                            </p:stCondLst>
                            <p:childTnLst>
                              <p:par>
                                <p:cTn id="1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0"/>
                            </p:stCondLst>
                            <p:childTnLst>
                              <p:par>
                                <p:cTn id="1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000"/>
                            </p:stCondLst>
                            <p:childTnLst>
                              <p:par>
                                <p:cTn id="1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500"/>
                            </p:stCondLst>
                            <p:childTnLst>
                              <p:par>
                                <p:cTn id="1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"/>
                            </p:stCondLst>
                            <p:childTnLst>
                              <p:par>
                                <p:cTn id="19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500"/>
                            </p:stCondLst>
                            <p:childTnLst>
                              <p:par>
                                <p:cTn id="19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500"/>
                            </p:stCondLst>
                            <p:childTnLst>
                              <p:par>
                                <p:cTn id="20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000"/>
                            </p:stCondLst>
                            <p:childTnLst>
                              <p:par>
                                <p:cTn id="20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4000"/>
                            </p:stCondLst>
                            <p:childTnLst>
                              <p:par>
                                <p:cTn id="2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500"/>
                            </p:stCondLst>
                            <p:childTnLst>
                              <p:par>
                                <p:cTn id="2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500"/>
                            </p:stCondLst>
                            <p:childTnLst>
                              <p:par>
                                <p:cTn id="27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1000"/>
                            </p:stCondLst>
                            <p:childTnLst>
                              <p:par>
                                <p:cTn id="27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1500"/>
                            </p:stCondLst>
                            <p:childTnLst>
                              <p:par>
                                <p:cTn id="2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2000"/>
                            </p:stCondLst>
                            <p:childTnLst>
                              <p:par>
                                <p:cTn id="28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500"/>
                            </p:stCondLst>
                            <p:childTnLst>
                              <p:par>
                                <p:cTn id="28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3000"/>
                            </p:stCondLst>
                            <p:childTnLst>
                              <p:par>
                                <p:cTn id="29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3500"/>
                            </p:stCondLst>
                            <p:childTnLst>
                              <p:par>
                                <p:cTn id="29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4000"/>
                            </p:stCondLst>
                            <p:childTnLst>
                              <p:par>
                                <p:cTn id="29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4500"/>
                            </p:stCondLst>
                            <p:childTnLst>
                              <p:par>
                                <p:cTn id="30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5000"/>
                            </p:stCondLst>
                            <p:childTnLst>
                              <p:par>
                                <p:cTn id="30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000"/>
                            </p:stCondLst>
                            <p:childTnLst>
                              <p:par>
                                <p:cTn id="3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500"/>
                            </p:stCondLst>
                            <p:childTnLst>
                              <p:par>
                                <p:cTn id="36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2000"/>
                            </p:stCondLst>
                            <p:childTnLst>
                              <p:par>
                                <p:cTn id="36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2500"/>
                            </p:stCondLst>
                            <p:childTnLst>
                              <p:par>
                                <p:cTn id="36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3000"/>
                            </p:stCondLst>
                            <p:childTnLst>
                              <p:par>
                                <p:cTn id="37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3500"/>
                            </p:stCondLst>
                            <p:childTnLst>
                              <p:par>
                                <p:cTn id="37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4000"/>
                            </p:stCondLst>
                            <p:childTnLst>
                              <p:par>
                                <p:cTn id="3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4500"/>
                            </p:stCondLst>
                            <p:childTnLst>
                              <p:par>
                                <p:cTn id="38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5500"/>
                            </p:stCondLst>
                            <p:childTnLst>
                              <p:par>
                                <p:cTn id="3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6000"/>
                            </p:stCondLst>
                            <p:childTnLst>
                              <p:par>
                                <p:cTn id="39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500"/>
                            </p:stCondLst>
                            <p:childTnLst>
                              <p:par>
                                <p:cTn id="45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000"/>
                            </p:stCondLst>
                            <p:childTnLst>
                              <p:par>
                                <p:cTn id="4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500"/>
                            </p:stCondLst>
                            <p:childTnLst>
                              <p:par>
                                <p:cTn id="46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2500"/>
                            </p:stCondLst>
                            <p:childTnLst>
                              <p:par>
                                <p:cTn id="47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3" fill="hold">
                      <p:stCondLst>
                        <p:cond delay="indefinite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0"/>
                            </p:stCondLst>
                            <p:childTnLst>
                              <p:par>
                                <p:cTn id="50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500"/>
                            </p:stCondLst>
                            <p:childTnLst>
                              <p:par>
                                <p:cTn id="5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6" fill="hold">
                            <p:stCondLst>
                              <p:cond delay="1000"/>
                            </p:stCondLst>
                            <p:childTnLst>
                              <p:par>
                                <p:cTn id="5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1500"/>
                            </p:stCondLst>
                            <p:childTnLst>
                              <p:par>
                                <p:cTn id="5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2000"/>
                            </p:stCondLst>
                            <p:childTnLst>
                              <p:par>
                                <p:cTn id="5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8" fill="hold">
                            <p:stCondLst>
                              <p:cond delay="2500"/>
                            </p:stCondLst>
                            <p:childTnLst>
                              <p:par>
                                <p:cTn id="5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3500"/>
                            </p:stCondLst>
                            <p:childTnLst>
                              <p:par>
                                <p:cTn id="5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>
                            <p:stCondLst>
                              <p:cond delay="4000"/>
                            </p:stCondLst>
                            <p:childTnLst>
                              <p:par>
                                <p:cTn id="5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4500"/>
                            </p:stCondLst>
                            <p:childTnLst>
                              <p:par>
                                <p:cTn id="54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76" grpId="0" animBg="1"/>
      <p:bldP spid="54" grpId="1" animBg="1"/>
      <p:bldP spid="53" grpId="0" animBg="1"/>
      <p:bldP spid="51" grpId="0" animBg="1"/>
      <p:bldP spid="52" grpId="0" animBg="1"/>
      <p:bldP spid="56" grpId="0" animBg="1"/>
      <p:bldP spid="81" grpId="0" animBg="1"/>
      <p:bldP spid="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26064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Rovnost zlomků</a:t>
            </a:r>
            <a:endParaRPr lang="cs-CZ" sz="3200" dirty="0">
              <a:solidFill>
                <a:srgbClr val="002060"/>
              </a:solidFill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448024" y="1107598"/>
          <a:ext cx="455613" cy="815975"/>
        </p:xfrm>
        <a:graphic>
          <a:graphicData uri="http://schemas.openxmlformats.org/presentationml/2006/ole">
            <p:oleObj spid="_x0000_s24578" name="Rovnice" r:id="rId3" imgW="241200" imgH="393480" progId="Equation.3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995936" y="1123949"/>
          <a:ext cx="503237" cy="815975"/>
        </p:xfrm>
        <a:graphic>
          <a:graphicData uri="http://schemas.openxmlformats.org/presentationml/2006/ole">
            <p:oleObj spid="_x0000_s24579" name="Rovnice" r:id="rId4" imgW="266400" imgH="393480" progId="Equation.3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987824" y="1107821"/>
          <a:ext cx="501650" cy="815975"/>
        </p:xfrm>
        <a:graphic>
          <a:graphicData uri="http://schemas.openxmlformats.org/presentationml/2006/ole">
            <p:oleObj spid="_x0000_s24580" name="Rovnice" r:id="rId5" imgW="266400" imgH="393480" progId="Equation.3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491880" y="1124744"/>
          <a:ext cx="503237" cy="815975"/>
        </p:xfrm>
        <a:graphic>
          <a:graphicData uri="http://schemas.openxmlformats.org/presentationml/2006/ole">
            <p:oleObj spid="_x0000_s24581" name="Rovnice" r:id="rId6" imgW="266400" imgH="393480" progId="Equation.3">
              <p:embed/>
            </p:oleObj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565299" y="1124744"/>
          <a:ext cx="742950" cy="815975"/>
        </p:xfrm>
        <a:graphic>
          <a:graphicData uri="http://schemas.openxmlformats.org/presentationml/2006/ole">
            <p:oleObj spid="_x0000_s24582" name="Rovnice" r:id="rId7" imgW="393480" imgH="393480" progId="Equation.3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792163" y="3141663"/>
          <a:ext cx="503237" cy="815975"/>
        </p:xfrm>
        <a:graphic>
          <a:graphicData uri="http://schemas.openxmlformats.org/presentationml/2006/ole">
            <p:oleObj spid="_x0000_s24583" name="Rovnice" r:id="rId8" imgW="266400" imgH="393480" progId="Equation.3">
              <p:embed/>
            </p:oleObj>
          </a:graphicData>
        </a:graphic>
      </p:graphicFrame>
      <p:sp>
        <p:nvSpPr>
          <p:cNvPr id="9" name="TextovéPole 8"/>
          <p:cNvSpPr txBox="1"/>
          <p:nvPr/>
        </p:nvSpPr>
        <p:spPr>
          <a:xfrm flipH="1">
            <a:off x="848823" y="1268760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 celek =</a:t>
            </a:r>
            <a:endParaRPr lang="cs-CZ" sz="2800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99592" y="2204864"/>
            <a:ext cx="65992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11960" y="2215881"/>
            <a:ext cx="331236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99592" y="2215881"/>
            <a:ext cx="331236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99592" y="2199753"/>
            <a:ext cx="22177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070849" y="2199753"/>
            <a:ext cx="22177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292080" y="2204864"/>
            <a:ext cx="22177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99592" y="2205659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555776" y="2204864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11960" y="2204864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68144" y="2204864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00244" y="2212360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893083" y="2212360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63888" y="2212360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39804" y="2212360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10609" y="2216676"/>
            <a:ext cx="13335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757870" y="4221163"/>
          <a:ext cx="503238" cy="815975"/>
        </p:xfrm>
        <a:graphic>
          <a:graphicData uri="http://schemas.openxmlformats.org/presentationml/2006/ole">
            <p:oleObj spid="_x0000_s24584" name="Rovnice" r:id="rId14" imgW="266400" imgH="393480" progId="Equation.3">
              <p:embed/>
            </p:oleObj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331640" y="3135857"/>
          <a:ext cx="503237" cy="815975"/>
        </p:xfrm>
        <a:graphic>
          <a:graphicData uri="http://schemas.openxmlformats.org/presentationml/2006/ole">
            <p:oleObj spid="_x0000_s24586" name="Rovnice" r:id="rId15" imgW="266400" imgH="393480" progId="Equation.3">
              <p:embed/>
            </p:oleObj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2411760" y="3140968"/>
          <a:ext cx="766762" cy="815975"/>
        </p:xfrm>
        <a:graphic>
          <a:graphicData uri="http://schemas.openxmlformats.org/presentationml/2006/ole">
            <p:oleObj spid="_x0000_s24587" name="Rovnice" r:id="rId16" imgW="406080" imgH="393480" progId="Equation.3">
              <p:embed/>
            </p:oleObj>
          </a:graphicData>
        </a:graphic>
      </p:graphicFrame>
      <p:pic>
        <p:nvPicPr>
          <p:cNvPr id="29" name="Picture 1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11960" y="3102806"/>
            <a:ext cx="331236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17071" y="3129610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73255" y="3129610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9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054022" y="3129951"/>
            <a:ext cx="85407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9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211960" y="3129951"/>
            <a:ext cx="85407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9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721223" y="3129951"/>
            <a:ext cx="85407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9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890178" y="3129951"/>
            <a:ext cx="85407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1297794" y="4221088"/>
          <a:ext cx="503238" cy="815975"/>
        </p:xfrm>
        <a:graphic>
          <a:graphicData uri="http://schemas.openxmlformats.org/presentationml/2006/ole">
            <p:oleObj spid="_x0000_s24588" name="Rovnice" r:id="rId18" imgW="266400" imgH="393480" progId="Equation.3">
              <p:embed/>
            </p:oleObj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1775171" y="4226498"/>
          <a:ext cx="766763" cy="815975"/>
        </p:xfrm>
        <a:graphic>
          <a:graphicData uri="http://schemas.openxmlformats.org/presentationml/2006/ole">
            <p:oleObj spid="_x0000_s24589" name="Rovnice" r:id="rId19" imgW="406080" imgH="393480" progId="Equation.3">
              <p:embed/>
            </p:oleObj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1846713" y="3140968"/>
          <a:ext cx="503238" cy="815975"/>
        </p:xfrm>
        <a:graphic>
          <a:graphicData uri="http://schemas.openxmlformats.org/presentationml/2006/ole">
            <p:oleObj spid="_x0000_s24590" name="Rovnice" r:id="rId20" imgW="266400" imgH="393480" progId="Equation.3">
              <p:embed/>
            </p:oleObj>
          </a:graphicData>
        </a:graphic>
      </p:graphicFrame>
      <p:pic>
        <p:nvPicPr>
          <p:cNvPr id="39" name="Picture 8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233994" y="3129951"/>
            <a:ext cx="1120775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8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336148" y="3129951"/>
            <a:ext cx="1120775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8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6449319" y="3129951"/>
            <a:ext cx="1120775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1960" y="4293096"/>
            <a:ext cx="2217737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8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211960" y="4293096"/>
            <a:ext cx="1120775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8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314114" y="4293096"/>
            <a:ext cx="1120775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ovéPole 45"/>
          <p:cNvSpPr txBox="1"/>
          <p:nvPr/>
        </p:nvSpPr>
        <p:spPr>
          <a:xfrm>
            <a:off x="611560" y="5157192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Zlomky, které se navzájem rovnají, tvoříme dvěma způsoby: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rozšiřováním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krácením</a:t>
            </a:r>
            <a:endParaRPr lang="cs-CZ" sz="2400" dirty="0"/>
          </a:p>
        </p:txBody>
      </p:sp>
      <p:grpSp>
        <p:nvGrpSpPr>
          <p:cNvPr id="45" name="Skupina 44"/>
          <p:cNvGrpSpPr/>
          <p:nvPr/>
        </p:nvGrpSpPr>
        <p:grpSpPr>
          <a:xfrm>
            <a:off x="8244408" y="5949280"/>
            <a:ext cx="720080" cy="720080"/>
            <a:chOff x="7308304" y="404664"/>
            <a:chExt cx="720080" cy="720080"/>
          </a:xfrm>
        </p:grpSpPr>
        <p:sp>
          <p:nvSpPr>
            <p:cNvPr id="47" name="Popisek se čtyřstrannou šipkou 46">
              <a:hlinkClick r:id="rId22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extovéPole 47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22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000"/>
                            </p:stCondLst>
                            <p:childTnLst>
                              <p:par>
                                <p:cTn id="1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000"/>
                            </p:stCondLst>
                            <p:childTnLst>
                              <p:par>
                                <p:cTn id="2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6000"/>
                            </p:stCondLst>
                            <p:childTnLst>
                              <p:par>
                                <p:cTn id="2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2000"/>
                            </p:stCondLst>
                            <p:childTnLst>
                              <p:par>
                                <p:cTn id="2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23528" y="980728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800" dirty="0" smtClean="0"/>
              <a:t>Zlomky </a:t>
            </a:r>
            <a:r>
              <a:rPr lang="cs-CZ" sz="2800" dirty="0" smtClean="0">
                <a:solidFill>
                  <a:srgbClr val="FF0000"/>
                </a:solidFill>
              </a:rPr>
              <a:t>rozšiřujeme</a:t>
            </a:r>
            <a:r>
              <a:rPr lang="cs-CZ" sz="2800" dirty="0" smtClean="0"/>
              <a:t>, násobíme-li čitatele i jmenovatele </a:t>
            </a:r>
            <a:r>
              <a:rPr lang="cs-CZ" sz="2800" u="sng" dirty="0" smtClean="0">
                <a:solidFill>
                  <a:srgbClr val="FF0000"/>
                </a:solidFill>
              </a:rPr>
              <a:t>stejným přirozeným číslem </a:t>
            </a:r>
            <a:r>
              <a:rPr lang="cs-CZ" sz="2800" dirty="0" smtClean="0"/>
              <a:t>různým od nuly.</a:t>
            </a:r>
          </a:p>
        </p:txBody>
      </p:sp>
      <p:sp>
        <p:nvSpPr>
          <p:cNvPr id="5" name="Obdélník 4"/>
          <p:cNvSpPr/>
          <p:nvPr/>
        </p:nvSpPr>
        <p:spPr>
          <a:xfrm>
            <a:off x="683568" y="332656"/>
            <a:ext cx="34929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dirty="0" smtClean="0">
                <a:solidFill>
                  <a:srgbClr val="002060"/>
                </a:solidFill>
              </a:rPr>
              <a:t>Rozšiřování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r>
              <a:rPr lang="cs-CZ" sz="3200" b="1" dirty="0" smtClean="0">
                <a:solidFill>
                  <a:srgbClr val="002060"/>
                </a:solidFill>
              </a:rPr>
              <a:t>zlomku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727200" y="1916113"/>
          <a:ext cx="287338" cy="815975"/>
        </p:xfrm>
        <a:graphic>
          <a:graphicData uri="http://schemas.openxmlformats.org/presentationml/2006/ole">
            <p:oleObj spid="_x0000_s25602" name="Rovnice" r:id="rId3" imgW="152280" imgH="393480" progId="Equation.3">
              <p:embed/>
            </p:oleObj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395536" y="2060848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Zlomek</a:t>
            </a:r>
            <a:endParaRPr lang="cs-CZ" sz="2800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415006" y="2872244"/>
          <a:ext cx="503238" cy="815975"/>
        </p:xfrm>
        <a:graphic>
          <a:graphicData uri="http://schemas.openxmlformats.org/presentationml/2006/ole">
            <p:oleObj spid="_x0000_s25603" name="Rovnice" r:id="rId4" imgW="266400" imgH="393480" progId="Equation.3">
              <p:embed/>
            </p:oleObj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2051720" y="2066754"/>
            <a:ext cx="3337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rozšiřujeme číslem 3: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979712" y="2852936"/>
          <a:ext cx="790575" cy="815975"/>
        </p:xfrm>
        <a:graphic>
          <a:graphicData uri="http://schemas.openxmlformats.org/presentationml/2006/ole">
            <p:oleObj spid="_x0000_s25604" name="Rovnice" r:id="rId5" imgW="419040" imgH="393480" progId="Equation.3">
              <p:embed/>
            </p:oleObj>
          </a:graphicData>
        </a:graphic>
      </p:graphicFrame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3872" y="2858047"/>
            <a:ext cx="2571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1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78761" y="3296001"/>
            <a:ext cx="2571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2783158" y="2856116"/>
          <a:ext cx="382588" cy="815975"/>
        </p:xfrm>
        <a:graphic>
          <a:graphicData uri="http://schemas.openxmlformats.org/presentationml/2006/ole">
            <p:oleObj spid="_x0000_s25612" name="Rovnice" r:id="rId7" imgW="203040" imgH="393480" progId="Equation.3">
              <p:embed/>
            </p:oleObj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611560" y="4863254"/>
          <a:ext cx="503237" cy="815975"/>
        </p:xfrm>
        <a:graphic>
          <a:graphicData uri="http://schemas.openxmlformats.org/presentationml/2006/ole">
            <p:oleObj spid="_x0000_s25613" name="Rovnice" r:id="rId8" imgW="266400" imgH="393480" progId="Equation.3">
              <p:embed/>
            </p:oleObj>
          </a:graphicData>
        </a:graphic>
      </p:graphicFrame>
      <p:sp>
        <p:nvSpPr>
          <p:cNvPr id="23" name="TextovéPole 22"/>
          <p:cNvSpPr txBox="1"/>
          <p:nvPr/>
        </p:nvSpPr>
        <p:spPr>
          <a:xfrm>
            <a:off x="323528" y="3789040"/>
            <a:ext cx="29506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u="sng" dirty="0" smtClean="0"/>
              <a:t>Příklad: </a:t>
            </a:r>
          </a:p>
          <a:p>
            <a:r>
              <a:rPr lang="cs-CZ" sz="2400" dirty="0" smtClean="0"/>
              <a:t>Rozšiř zlomky číslem </a:t>
            </a:r>
            <a:r>
              <a:rPr lang="cs-CZ" sz="2400" dirty="0" smtClean="0">
                <a:solidFill>
                  <a:srgbClr val="FF0000"/>
                </a:solidFill>
              </a:rPr>
              <a:t>5</a:t>
            </a:r>
            <a:endParaRPr lang="cs-CZ" sz="2400" dirty="0">
              <a:solidFill>
                <a:srgbClr val="FF0000"/>
              </a:solidFill>
            </a:endParaRPr>
          </a:p>
        </p:txBody>
      </p:sp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1122231" y="4868863"/>
          <a:ext cx="1174750" cy="815975"/>
        </p:xfrm>
        <a:graphic>
          <a:graphicData uri="http://schemas.openxmlformats.org/presentationml/2006/ole">
            <p:oleObj spid="_x0000_s25614" name="Rovnice" r:id="rId9" imgW="622080" imgH="393480" progId="Equation.3">
              <p:embed/>
            </p:oleObj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3622494" y="4874271"/>
          <a:ext cx="503237" cy="815975"/>
        </p:xfrm>
        <a:graphic>
          <a:graphicData uri="http://schemas.openxmlformats.org/presentationml/2006/ole">
            <p:oleObj spid="_x0000_s25615" name="Rovnice" r:id="rId10" imgW="266400" imgH="393480" progId="Equation.3">
              <p:embed/>
            </p:oleObj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4072844" y="4867621"/>
          <a:ext cx="1173163" cy="815975"/>
        </p:xfrm>
        <a:graphic>
          <a:graphicData uri="http://schemas.openxmlformats.org/presentationml/2006/ole">
            <p:oleObj spid="_x0000_s25616" name="Rovnice" r:id="rId11" imgW="622080" imgH="393480" progId="Equation.3">
              <p:embed/>
            </p:oleObj>
          </a:graphicData>
        </a:graphic>
      </p:graphicFrame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6295422" y="4819186"/>
          <a:ext cx="503238" cy="815975"/>
        </p:xfrm>
        <a:graphic>
          <a:graphicData uri="http://schemas.openxmlformats.org/presentationml/2006/ole">
            <p:oleObj spid="_x0000_s25617" name="Rovnice" r:id="rId12" imgW="266400" imgH="393480" progId="Equation.3">
              <p:embed/>
            </p:oleObj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6773265" y="4819459"/>
          <a:ext cx="1174750" cy="815975"/>
        </p:xfrm>
        <a:graphic>
          <a:graphicData uri="http://schemas.openxmlformats.org/presentationml/2006/ole">
            <p:oleObj spid="_x0000_s25618" name="Rovnice" r:id="rId13" imgW="622080" imgH="393480" progId="Equation.3">
              <p:embed/>
            </p:oleObj>
          </a:graphicData>
        </a:graphic>
      </p:graphicFrame>
      <p:grpSp>
        <p:nvGrpSpPr>
          <p:cNvPr id="19" name="Skupina 18"/>
          <p:cNvGrpSpPr/>
          <p:nvPr/>
        </p:nvGrpSpPr>
        <p:grpSpPr>
          <a:xfrm>
            <a:off x="8244408" y="5949280"/>
            <a:ext cx="720080" cy="720080"/>
            <a:chOff x="7308304" y="404664"/>
            <a:chExt cx="720080" cy="720080"/>
          </a:xfrm>
        </p:grpSpPr>
        <p:sp>
          <p:nvSpPr>
            <p:cNvPr id="20" name="Popisek se čtyřstrannou šipkou 19">
              <a:hlinkClick r:id="rId14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4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68C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68C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3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3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476672"/>
            <a:ext cx="27840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Krácení</a:t>
            </a:r>
            <a:r>
              <a:rPr lang="cs-CZ" b="1" dirty="0" smtClean="0"/>
              <a:t>  </a:t>
            </a:r>
            <a:r>
              <a:rPr lang="cs-CZ" sz="3200" b="1" dirty="0" smtClean="0">
                <a:solidFill>
                  <a:srgbClr val="002060"/>
                </a:solidFill>
              </a:rPr>
              <a:t>zlomků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1052736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800" dirty="0" smtClean="0"/>
              <a:t>Zlomky </a:t>
            </a:r>
            <a:r>
              <a:rPr lang="cs-CZ" sz="2800" dirty="0" smtClean="0">
                <a:solidFill>
                  <a:srgbClr val="FF0000"/>
                </a:solidFill>
              </a:rPr>
              <a:t>krátíme</a:t>
            </a:r>
            <a:r>
              <a:rPr lang="cs-CZ" sz="2800" dirty="0" smtClean="0"/>
              <a:t>(zjednodušujeme), krátíme-li čitatele i jmenovatele </a:t>
            </a:r>
            <a:r>
              <a:rPr lang="cs-CZ" sz="2800" u="sng" dirty="0" smtClean="0">
                <a:solidFill>
                  <a:srgbClr val="FF0000"/>
                </a:solidFill>
              </a:rPr>
              <a:t>stejným přirozeným číslem </a:t>
            </a:r>
            <a:r>
              <a:rPr lang="cs-CZ" sz="2800" dirty="0" smtClean="0">
                <a:solidFill>
                  <a:srgbClr val="FF0000"/>
                </a:solidFill>
              </a:rPr>
              <a:t>různým od nuly.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619672" y="2060848"/>
          <a:ext cx="407988" cy="815975"/>
        </p:xfrm>
        <a:graphic>
          <a:graphicData uri="http://schemas.openxmlformats.org/presentationml/2006/ole">
            <p:oleObj spid="_x0000_s26626" name="Rovnice" r:id="rId3" imgW="215640" imgH="393480" progId="Equation.3">
              <p:embed/>
            </p:oleObj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395536" y="227687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Zlomek</a:t>
            </a:r>
            <a:endParaRPr lang="cs-CZ" sz="2800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884902" y="3509625"/>
          <a:ext cx="623887" cy="815975"/>
        </p:xfrm>
        <a:graphic>
          <a:graphicData uri="http://schemas.openxmlformats.org/presentationml/2006/ole">
            <p:oleObj spid="_x0000_s26627" name="Rovnice" r:id="rId4" imgW="330120" imgH="393480" progId="Equation.3">
              <p:embed/>
            </p:oleObj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2051720" y="2276872"/>
            <a:ext cx="7092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krátíme číslem 3(číslo 3 je společným dělitelem čitatele a jmenovatele): 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4499992" y="3511212"/>
          <a:ext cx="935038" cy="815975"/>
        </p:xfrm>
        <a:graphic>
          <a:graphicData uri="http://schemas.openxmlformats.org/presentationml/2006/ole">
            <p:oleObj spid="_x0000_s26628" name="Rovnice" r:id="rId5" imgW="495000" imgH="393480" progId="Equation.3">
              <p:embed/>
            </p:oleObj>
          </a:graphicData>
        </a:graphic>
      </p:graphicFrame>
      <p:graphicFrame>
        <p:nvGraphicFramePr>
          <p:cNvPr id="11" name="Object 12"/>
          <p:cNvGraphicFramePr>
            <a:graphicFrameLocks noChangeAspect="1"/>
          </p:cNvGraphicFramePr>
          <p:nvPr/>
        </p:nvGraphicFramePr>
        <p:xfrm>
          <a:off x="5394328" y="3515975"/>
          <a:ext cx="287337" cy="815975"/>
        </p:xfrm>
        <a:graphic>
          <a:graphicData uri="http://schemas.openxmlformats.org/presentationml/2006/ole">
            <p:oleObj spid="_x0000_s26629" name="Rovnice" r:id="rId6" imgW="152280" imgH="393480" progId="Equation.3">
              <p:embed/>
            </p:oleObj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625475" y="5373688"/>
          <a:ext cx="622300" cy="815975"/>
        </p:xfrm>
        <a:graphic>
          <a:graphicData uri="http://schemas.openxmlformats.org/presentationml/2006/ole">
            <p:oleObj spid="_x0000_s26630" name="Rovnice" r:id="rId7" imgW="330120" imgH="393480" progId="Equation.3">
              <p:embed/>
            </p:oleObj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1274763" y="5397500"/>
          <a:ext cx="1198562" cy="815975"/>
        </p:xfrm>
        <a:graphic>
          <a:graphicData uri="http://schemas.openxmlformats.org/presentationml/2006/ole">
            <p:oleObj spid="_x0000_s26631" name="Rovnice" r:id="rId8" imgW="634680" imgH="393480" progId="Equation.3">
              <p:embed/>
            </p:oleObj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3622675" y="5402441"/>
          <a:ext cx="503238" cy="815975"/>
        </p:xfrm>
        <a:graphic>
          <a:graphicData uri="http://schemas.openxmlformats.org/presentationml/2006/ole">
            <p:oleObj spid="_x0000_s26632" name="Rovnice" r:id="rId9" imgW="266400" imgH="393480" progId="Equation.3">
              <p:embed/>
            </p:oleObj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4121150" y="5395913"/>
          <a:ext cx="1076325" cy="815975"/>
        </p:xfrm>
        <a:graphic>
          <a:graphicData uri="http://schemas.openxmlformats.org/presentationml/2006/ole">
            <p:oleObj spid="_x0000_s26633" name="Rovnice" r:id="rId10" imgW="571320" imgH="393480" progId="Equation.3">
              <p:embed/>
            </p:oleObj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6235700" y="5348288"/>
          <a:ext cx="623888" cy="815975"/>
        </p:xfrm>
        <a:graphic>
          <a:graphicData uri="http://schemas.openxmlformats.org/presentationml/2006/ole">
            <p:oleObj spid="_x0000_s26634" name="Rovnice" r:id="rId11" imgW="330120" imgH="393480" progId="Equation.3">
              <p:embed/>
            </p:oleObj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6839869" y="5348288"/>
          <a:ext cx="1198563" cy="815975"/>
        </p:xfrm>
        <a:graphic>
          <a:graphicData uri="http://schemas.openxmlformats.org/presentationml/2006/ole">
            <p:oleObj spid="_x0000_s26635" name="Rovnice" r:id="rId12" imgW="634680" imgH="393480" progId="Equation.3">
              <p:embed/>
            </p:oleObj>
          </a:graphicData>
        </a:graphic>
      </p:graphicFrame>
      <p:sp>
        <p:nvSpPr>
          <p:cNvPr id="18" name="TextovéPole 17"/>
          <p:cNvSpPr txBox="1"/>
          <p:nvPr/>
        </p:nvSpPr>
        <p:spPr>
          <a:xfrm>
            <a:off x="467544" y="4293096"/>
            <a:ext cx="28509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u="sng" dirty="0" smtClean="0"/>
              <a:t>Příklad:</a:t>
            </a:r>
            <a:r>
              <a:rPr lang="cs-CZ" sz="2400" dirty="0" smtClean="0"/>
              <a:t> </a:t>
            </a:r>
          </a:p>
          <a:p>
            <a:r>
              <a:rPr lang="cs-CZ" sz="2400" dirty="0" smtClean="0"/>
              <a:t>Zkrať zlomky číslem </a:t>
            </a:r>
            <a:r>
              <a:rPr lang="cs-CZ" sz="2400" dirty="0" smtClean="0">
                <a:solidFill>
                  <a:srgbClr val="FF0000"/>
                </a:solidFill>
              </a:rPr>
              <a:t>2</a:t>
            </a:r>
            <a:endParaRPr lang="cs-CZ" sz="2400" dirty="0">
              <a:solidFill>
                <a:srgbClr val="FF0000"/>
              </a:solidFill>
            </a:endParaRPr>
          </a:p>
        </p:txBody>
      </p:sp>
      <p:pic>
        <p:nvPicPr>
          <p:cNvPr id="26636" name="Picture 1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965022" y="3479697"/>
            <a:ext cx="288032" cy="425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965022" y="3958873"/>
            <a:ext cx="288032" cy="425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9" name="Skupina 18"/>
          <p:cNvGrpSpPr/>
          <p:nvPr/>
        </p:nvGrpSpPr>
        <p:grpSpPr>
          <a:xfrm>
            <a:off x="8244408" y="5877272"/>
            <a:ext cx="720080" cy="720080"/>
            <a:chOff x="7308304" y="404664"/>
            <a:chExt cx="720080" cy="720080"/>
          </a:xfrm>
        </p:grpSpPr>
        <p:sp>
          <p:nvSpPr>
            <p:cNvPr id="20" name="Popisek se čtyřstrannou šipkou 19">
              <a:hlinkClick r:id="rId14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4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68C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68C0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3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3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2793</TotalTime>
  <Words>455</Words>
  <Application>Microsoft Office PowerPoint</Application>
  <PresentationFormat>Předvádění na obrazovce (4:3)</PresentationFormat>
  <Paragraphs>133</Paragraphs>
  <Slides>13</Slides>
  <Notes>3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Motiv sady Office</vt:lpstr>
      <vt:lpstr>Rovnice</vt:lpstr>
      <vt:lpstr>Snímek 1</vt:lpstr>
      <vt:lpstr>Snímek 2</vt:lpstr>
      <vt:lpstr>Zlomky – základní pojmy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</dc:title>
  <dc:creator>Ehlerová</dc:creator>
  <cp:lastModifiedBy>Ehlerová</cp:lastModifiedBy>
  <cp:revision>286</cp:revision>
  <dcterms:created xsi:type="dcterms:W3CDTF">2012-10-20T17:50:45Z</dcterms:created>
  <dcterms:modified xsi:type="dcterms:W3CDTF">2013-01-27T19:30:24Z</dcterms:modified>
</cp:coreProperties>
</file>